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tkinson Hyperlegible Bold" charset="1" panose="00000000000000000000"/>
      <p:regular r:id="rId18"/>
    </p:embeddedFont>
    <p:embeddedFont>
      <p:font typeface="Lexend Deca" charset="1" panose="00000000000000000000"/>
      <p:regular r:id="rId19"/>
    </p:embeddedFont>
    <p:embeddedFont>
      <p:font typeface="Lexend Exa" charset="1" panose="00000000000000000000"/>
      <p:regular r:id="rId20"/>
    </p:embeddedFont>
    <p:embeddedFont>
      <p:font typeface="Klein Bold" charset="1" panose="020005030600000200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Lexend Giga" charset="1" panose="00000000000000000000"/>
      <p:regular r:id="rId24"/>
    </p:embeddedFont>
    <p:embeddedFont>
      <p:font typeface="Canva Sans Bold Italics" charset="1" panose="020B0803030501040103"/>
      <p:regular r:id="rId25"/>
    </p:embeddedFont>
    <p:embeddedFont>
      <p:font typeface="Academy" charset="1" panose="00000000000000000000"/>
      <p:regular r:id="rId26"/>
    </p:embeddedFont>
    <p:embeddedFont>
      <p:font typeface="Open Sans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svg" Type="http://schemas.openxmlformats.org/officeDocument/2006/relationships/image"/><Relationship Id="rId2" Target="../media/image14.png" Type="http://schemas.openxmlformats.org/officeDocument/2006/relationships/image"/><Relationship Id="rId20" Target="../media/image32.png" Type="http://schemas.openxmlformats.org/officeDocument/2006/relationships/image"/><Relationship Id="rId21" Target="../media/image33.svg" Type="http://schemas.openxmlformats.org/officeDocument/2006/relationships/image"/><Relationship Id="rId22" Target="../media/image34.png" Type="http://schemas.openxmlformats.org/officeDocument/2006/relationships/image"/><Relationship Id="rId23" Target="../media/image35.sv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919302" y="4030879"/>
            <a:ext cx="12877454" cy="4441195"/>
          </a:xfrm>
          <a:prstGeom prst="rect">
            <a:avLst/>
          </a:prstGeom>
        </p:spPr>
        <p:txBody>
          <a:bodyPr anchor="t" rtlCol="false" tIns="0" lIns="0" bIns="0" rIns="0">
            <a:spAutoFit/>
          </a:bodyPr>
          <a:lstStyle/>
          <a:p>
            <a:pPr algn="ctr">
              <a:lnSpc>
                <a:spcPts val="5945"/>
              </a:lnSpc>
            </a:pPr>
            <a:r>
              <a:rPr lang="en-US" sz="4246">
                <a:solidFill>
                  <a:srgbClr val="0097B2"/>
                </a:solidFill>
                <a:latin typeface="Atkinson Hyperlegible Bold"/>
                <a:ea typeface="Atkinson Hyperlegible Bold"/>
                <a:cs typeface="Atkinson Hyperlegible Bold"/>
                <a:sym typeface="Atkinson Hyperlegible Bold"/>
              </a:rPr>
              <a:t>STUDENT NAME: MITHRSRI S B</a:t>
            </a:r>
          </a:p>
          <a:p>
            <a:pPr algn="ctr">
              <a:lnSpc>
                <a:spcPts val="5945"/>
              </a:lnSpc>
            </a:pPr>
            <a:r>
              <a:rPr lang="en-US" sz="4246">
                <a:solidFill>
                  <a:srgbClr val="0097B2"/>
                </a:solidFill>
                <a:latin typeface="Atkinson Hyperlegible Bold"/>
                <a:ea typeface="Atkinson Hyperlegible Bold"/>
                <a:cs typeface="Atkinson Hyperlegible Bold"/>
                <a:sym typeface="Atkinson Hyperlegible Bold"/>
              </a:rPr>
              <a:t>REGISTER NO: 312215937</a:t>
            </a:r>
          </a:p>
          <a:p>
            <a:pPr algn="ctr">
              <a:lnSpc>
                <a:spcPts val="5945"/>
              </a:lnSpc>
            </a:pPr>
            <a:r>
              <a:rPr lang="en-US" sz="4246">
                <a:solidFill>
                  <a:srgbClr val="0097B2"/>
                </a:solidFill>
                <a:latin typeface="Atkinson Hyperlegible Bold"/>
                <a:ea typeface="Atkinson Hyperlegible Bold"/>
                <a:cs typeface="Atkinson Hyperlegible Bold"/>
                <a:sym typeface="Atkinson Hyperlegible Bold"/>
              </a:rPr>
              <a:t>DEPARTMENT: B.COM(ACCOUNTING &amp; FINANCE)</a:t>
            </a:r>
          </a:p>
          <a:p>
            <a:pPr algn="ctr">
              <a:lnSpc>
                <a:spcPts val="5945"/>
              </a:lnSpc>
            </a:pPr>
            <a:r>
              <a:rPr lang="en-US" sz="4246">
                <a:solidFill>
                  <a:srgbClr val="0097B2"/>
                </a:solidFill>
                <a:latin typeface="Atkinson Hyperlegible Bold"/>
                <a:ea typeface="Atkinson Hyperlegible Bold"/>
                <a:cs typeface="Atkinson Hyperlegible Bold"/>
                <a:sym typeface="Atkinson Hyperlegible Bold"/>
              </a:rPr>
              <a:t>COLLEGE: SHRI SHANKARLAL SUNDARBAI SHASUN JAIN COLLEGE FOR WOMEN</a:t>
            </a:r>
          </a:p>
          <a:p>
            <a:pPr algn="ctr">
              <a:lnSpc>
                <a:spcPts val="5945"/>
              </a:lnSpc>
              <a:spcBef>
                <a:spcPct val="0"/>
              </a:spcBef>
            </a:pPr>
          </a:p>
        </p:txBody>
      </p:sp>
      <p:sp>
        <p:nvSpPr>
          <p:cNvPr name="TextBox 6" id="6"/>
          <p:cNvSpPr txBox="true"/>
          <p:nvPr/>
        </p:nvSpPr>
        <p:spPr>
          <a:xfrm rot="0">
            <a:off x="8345466" y="178431"/>
            <a:ext cx="9451291" cy="2128949"/>
          </a:xfrm>
          <a:prstGeom prst="rect">
            <a:avLst/>
          </a:prstGeom>
        </p:spPr>
        <p:txBody>
          <a:bodyPr anchor="t" rtlCol="false" tIns="0" lIns="0" bIns="0" rIns="0">
            <a:spAutoFit/>
          </a:bodyPr>
          <a:lstStyle/>
          <a:p>
            <a:pPr algn="ctr">
              <a:lnSpc>
                <a:spcPts val="8513"/>
              </a:lnSpc>
            </a:pPr>
            <a:r>
              <a:rPr lang="en-US" sz="6081">
                <a:solidFill>
                  <a:srgbClr val="0097B2"/>
                </a:solidFill>
                <a:latin typeface="Atkinson Hyperlegible Bold"/>
                <a:ea typeface="Atkinson Hyperlegible Bold"/>
                <a:cs typeface="Atkinson Hyperlegible Bold"/>
                <a:sym typeface="Atkinson Hyperlegible Bold"/>
              </a:rPr>
              <a:t>EMPLOYEE DATA ANALYSIS USING EXCEL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935437" y="1934937"/>
            <a:ext cx="6417126" cy="6417126"/>
          </a:xfrm>
          <a:custGeom>
            <a:avLst/>
            <a:gdLst/>
            <a:ahLst/>
            <a:cxnLst/>
            <a:rect r="r" b="b" t="t" l="l"/>
            <a:pathLst>
              <a:path h="6417126" w="6417126">
                <a:moveTo>
                  <a:pt x="0" y="0"/>
                </a:moveTo>
                <a:lnTo>
                  <a:pt x="6417126" y="0"/>
                </a:lnTo>
                <a:lnTo>
                  <a:pt x="6417126" y="6417126"/>
                </a:lnTo>
                <a:lnTo>
                  <a:pt x="0" y="6417126"/>
                </a:lnTo>
                <a:lnTo>
                  <a:pt x="0" y="0"/>
                </a:lnTo>
                <a:close/>
              </a:path>
            </a:pathLst>
          </a:custGeom>
          <a:blipFill>
            <a:blip r:embed="rId2"/>
            <a:stretch>
              <a:fillRect l="0" t="0" r="0" b="0"/>
            </a:stretch>
          </a:blipFill>
        </p:spPr>
      </p:sp>
      <p:sp>
        <p:nvSpPr>
          <p:cNvPr name="Freeform 3" id="3"/>
          <p:cNvSpPr/>
          <p:nvPr/>
        </p:nvSpPr>
        <p:spPr>
          <a:xfrm flipH="false" flipV="false" rot="0">
            <a:off x="6400800" y="3086100"/>
            <a:ext cx="5486400" cy="4114800"/>
          </a:xfrm>
          <a:custGeom>
            <a:avLst/>
            <a:gdLst/>
            <a:ahLst/>
            <a:cxnLst/>
            <a:rect r="r" b="b" t="t" l="l"/>
            <a:pathLst>
              <a:path h="4114800" w="5486400">
                <a:moveTo>
                  <a:pt x="0" y="0"/>
                </a:moveTo>
                <a:lnTo>
                  <a:pt x="5486400" y="0"/>
                </a:lnTo>
                <a:lnTo>
                  <a:pt x="54864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0454" y="0"/>
            <a:ext cx="20064591" cy="10649796"/>
          </a:xfrm>
          <a:custGeom>
            <a:avLst/>
            <a:gdLst/>
            <a:ahLst/>
            <a:cxnLst/>
            <a:rect r="r" b="b" t="t" l="l"/>
            <a:pathLst>
              <a:path h="10649796" w="20064591">
                <a:moveTo>
                  <a:pt x="0" y="0"/>
                </a:moveTo>
                <a:lnTo>
                  <a:pt x="20064591" y="0"/>
                </a:lnTo>
                <a:lnTo>
                  <a:pt x="20064591" y="10649796"/>
                </a:lnTo>
                <a:lnTo>
                  <a:pt x="0" y="10649796"/>
                </a:lnTo>
                <a:lnTo>
                  <a:pt x="0" y="0"/>
                </a:lnTo>
                <a:close/>
              </a:path>
            </a:pathLst>
          </a:custGeom>
          <a:blipFill>
            <a:blip r:embed="rId5"/>
            <a:stretch>
              <a:fillRect l="0" t="-19090" r="0" b="-20170"/>
            </a:stretch>
          </a:blipFill>
        </p:spPr>
      </p:sp>
      <p:grpSp>
        <p:nvGrpSpPr>
          <p:cNvPr name="Group 5" id="5"/>
          <p:cNvGrpSpPr/>
          <p:nvPr/>
        </p:nvGrpSpPr>
        <p:grpSpPr>
          <a:xfrm rot="0">
            <a:off x="-4928581" y="747012"/>
            <a:ext cx="27304254" cy="1376253"/>
            <a:chOff x="0" y="0"/>
            <a:chExt cx="7191244" cy="362470"/>
          </a:xfrm>
        </p:grpSpPr>
        <p:sp>
          <p:nvSpPr>
            <p:cNvPr name="Freeform 6" id="6"/>
            <p:cNvSpPr/>
            <p:nvPr/>
          </p:nvSpPr>
          <p:spPr>
            <a:xfrm flipH="false" flipV="false" rot="0">
              <a:off x="0" y="0"/>
              <a:ext cx="7191244" cy="362470"/>
            </a:xfrm>
            <a:custGeom>
              <a:avLst/>
              <a:gdLst/>
              <a:ahLst/>
              <a:cxnLst/>
              <a:rect r="r" b="b" t="t" l="l"/>
              <a:pathLst>
                <a:path h="362470" w="7191244">
                  <a:moveTo>
                    <a:pt x="14461" y="0"/>
                  </a:moveTo>
                  <a:lnTo>
                    <a:pt x="7176784" y="0"/>
                  </a:lnTo>
                  <a:cubicBezTo>
                    <a:pt x="7180618" y="0"/>
                    <a:pt x="7184296" y="1524"/>
                    <a:pt x="7187009" y="4235"/>
                  </a:cubicBezTo>
                  <a:cubicBezTo>
                    <a:pt x="7189721" y="6947"/>
                    <a:pt x="7191244" y="10625"/>
                    <a:pt x="7191244" y="14461"/>
                  </a:cubicBezTo>
                  <a:lnTo>
                    <a:pt x="7191244" y="348009"/>
                  </a:lnTo>
                  <a:cubicBezTo>
                    <a:pt x="7191244" y="351845"/>
                    <a:pt x="7189721" y="355523"/>
                    <a:pt x="7187009" y="358235"/>
                  </a:cubicBezTo>
                  <a:cubicBezTo>
                    <a:pt x="7184296" y="360947"/>
                    <a:pt x="7180618" y="362470"/>
                    <a:pt x="7176784" y="362470"/>
                  </a:cubicBezTo>
                  <a:lnTo>
                    <a:pt x="14461" y="362470"/>
                  </a:lnTo>
                  <a:cubicBezTo>
                    <a:pt x="6474" y="362470"/>
                    <a:pt x="0" y="355996"/>
                    <a:pt x="0" y="348009"/>
                  </a:cubicBezTo>
                  <a:lnTo>
                    <a:pt x="0" y="14461"/>
                  </a:lnTo>
                  <a:cubicBezTo>
                    <a:pt x="0" y="10625"/>
                    <a:pt x="1524" y="6947"/>
                    <a:pt x="4235" y="4235"/>
                  </a:cubicBezTo>
                  <a:cubicBezTo>
                    <a:pt x="6947" y="1524"/>
                    <a:pt x="10625" y="0"/>
                    <a:pt x="14461" y="0"/>
                  </a:cubicBezTo>
                  <a:close/>
                </a:path>
              </a:pathLst>
            </a:custGeom>
            <a:solidFill>
              <a:srgbClr val="0097B2"/>
            </a:solidFill>
          </p:spPr>
        </p:sp>
        <p:sp>
          <p:nvSpPr>
            <p:cNvPr name="TextBox 7" id="7"/>
            <p:cNvSpPr txBox="true"/>
            <p:nvPr/>
          </p:nvSpPr>
          <p:spPr>
            <a:xfrm>
              <a:off x="0" y="-66675"/>
              <a:ext cx="7191244" cy="429145"/>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756817" y="2459364"/>
            <a:ext cx="16774365" cy="7581481"/>
          </a:xfrm>
          <a:prstGeom prst="rect">
            <a:avLst/>
          </a:prstGeom>
        </p:spPr>
        <p:txBody>
          <a:bodyPr anchor="t" rtlCol="false" tIns="0" lIns="0" bIns="0" rIns="0">
            <a:spAutoFit/>
          </a:bodyPr>
          <a:lstStyle/>
          <a:p>
            <a:pPr algn="l">
              <a:lnSpc>
                <a:spcPts val="3173"/>
              </a:lnSpc>
              <a:spcBef>
                <a:spcPct val="0"/>
              </a:spcBef>
            </a:pPr>
            <a:r>
              <a:rPr lang="en-US" sz="2266">
                <a:solidFill>
                  <a:srgbClr val="FFFFFF"/>
                </a:solidFill>
                <a:latin typeface="Canva Sans Bold"/>
                <a:ea typeface="Canva Sans Bold"/>
                <a:cs typeface="Canva Sans Bold"/>
                <a:sym typeface="Canva Sans Bold"/>
              </a:rPr>
              <a:t>Modeling in the context of employee performance analysis in Excel involves creating mathematical and statistical models to predict, assess, and optimize employee performance. Here’s how you can approach modeling for this purpose:</a:t>
            </a:r>
          </a:p>
          <a:p>
            <a:pPr algn="l">
              <a:lnSpc>
                <a:spcPts val="3173"/>
              </a:lnSpc>
              <a:spcBef>
                <a:spcPct val="0"/>
              </a:spcBef>
            </a:pPr>
            <a:r>
              <a:rPr lang="en-US" sz="2266">
                <a:solidFill>
                  <a:srgbClr val="FFFFFF"/>
                </a:solidFill>
                <a:latin typeface="Canva Sans Bold"/>
                <a:ea typeface="Canva Sans Bold"/>
                <a:cs typeface="Canva Sans Bold"/>
                <a:sym typeface="Canva Sans Bold"/>
              </a:rPr>
              <a:t>1. Data Preparation</a:t>
            </a:r>
          </a:p>
          <a:p>
            <a:pPr algn="l">
              <a:lnSpc>
                <a:spcPts val="3173"/>
              </a:lnSpc>
              <a:spcBef>
                <a:spcPct val="0"/>
              </a:spcBef>
            </a:pPr>
            <a:r>
              <a:rPr lang="en-US" sz="2266">
                <a:solidFill>
                  <a:srgbClr val="FFFFFF"/>
                </a:solidFill>
                <a:latin typeface="Canva Sans Bold"/>
                <a:ea typeface="Canva Sans Bold"/>
                <a:cs typeface="Canva Sans Bold"/>
                <a:sym typeface="Canva Sans Bold"/>
              </a:rPr>
              <a:t>Data Cleaning: Ensure your data is accurate, consistent, and free of errors. Remove duplicates, fill in missing values, and standardize formats.</a:t>
            </a:r>
          </a:p>
          <a:p>
            <a:pPr algn="l">
              <a:lnSpc>
                <a:spcPts val="3173"/>
              </a:lnSpc>
              <a:spcBef>
                <a:spcPct val="0"/>
              </a:spcBef>
            </a:pPr>
            <a:r>
              <a:rPr lang="en-US" sz="2266">
                <a:solidFill>
                  <a:srgbClr val="FFFFFF"/>
                </a:solidFill>
                <a:latin typeface="Canva Sans Bold"/>
                <a:ea typeface="Canva Sans Bold"/>
                <a:cs typeface="Canva Sans Bold"/>
                <a:sym typeface="Canva Sans Bold"/>
              </a:rPr>
              <a:t>Normalization: Normalize data to ensure that all variables are on a similar scale. This is especially important when combining different metrics (e.g., sales, attendance, customer satisfaction scores).</a:t>
            </a:r>
          </a:p>
          <a:p>
            <a:pPr algn="l">
              <a:lnSpc>
                <a:spcPts val="3173"/>
              </a:lnSpc>
              <a:spcBef>
                <a:spcPct val="0"/>
              </a:spcBef>
            </a:pPr>
            <a:r>
              <a:rPr lang="en-US" sz="2266">
                <a:solidFill>
                  <a:srgbClr val="FFFFFF"/>
                </a:solidFill>
                <a:latin typeface="Canva Sans Bold"/>
                <a:ea typeface="Canva Sans Bold"/>
                <a:cs typeface="Canva Sans Bold"/>
                <a:sym typeface="Canva Sans Bold"/>
              </a:rPr>
              <a:t>2. Descriptive Modeling</a:t>
            </a:r>
          </a:p>
          <a:p>
            <a:pPr algn="l">
              <a:lnSpc>
                <a:spcPts val="3173"/>
              </a:lnSpc>
              <a:spcBef>
                <a:spcPct val="0"/>
              </a:spcBef>
            </a:pPr>
            <a:r>
              <a:rPr lang="en-US" sz="2266">
                <a:solidFill>
                  <a:srgbClr val="FFFFFF"/>
                </a:solidFill>
                <a:latin typeface="Canva Sans Bold"/>
                <a:ea typeface="Canva Sans Bold"/>
                <a:cs typeface="Canva Sans Bold"/>
                <a:sym typeface="Canva Sans Bold"/>
              </a:rPr>
              <a:t>PivotTables and PivotCharts: Use these to summarize and describe the data. You can model performance by department, role, or other categories to see general trends and distributions.</a:t>
            </a:r>
          </a:p>
          <a:p>
            <a:pPr algn="l">
              <a:lnSpc>
                <a:spcPts val="3173"/>
              </a:lnSpc>
              <a:spcBef>
                <a:spcPct val="0"/>
              </a:spcBef>
            </a:pPr>
            <a:r>
              <a:rPr lang="en-US" sz="2266">
                <a:solidFill>
                  <a:srgbClr val="FFFFFF"/>
                </a:solidFill>
                <a:latin typeface="Canva Sans Bold"/>
                <a:ea typeface="Canva Sans Bold"/>
                <a:cs typeface="Canva Sans Bold"/>
                <a:sym typeface="Canva Sans Bold"/>
              </a:rPr>
              <a:t>Clustering Analysis: Implement clustering techniques (e.g., K-Means) to group employees with similar performance patterns. This can help identify different types of performers, such as high achievers, consistent performers, and those needing improvement.</a:t>
            </a:r>
          </a:p>
          <a:p>
            <a:pPr algn="l">
              <a:lnSpc>
                <a:spcPts val="3173"/>
              </a:lnSpc>
              <a:spcBef>
                <a:spcPct val="0"/>
              </a:spcBef>
            </a:pPr>
            <a:r>
              <a:rPr lang="en-US" sz="2266">
                <a:solidFill>
                  <a:srgbClr val="FFFFFF"/>
                </a:solidFill>
                <a:latin typeface="Canva Sans Bold"/>
                <a:ea typeface="Canva Sans Bold"/>
                <a:cs typeface="Canva Sans Bold"/>
                <a:sym typeface="Canva Sans Bold"/>
              </a:rPr>
              <a:t>3. Predictive Modeling</a:t>
            </a:r>
          </a:p>
          <a:p>
            <a:pPr algn="l">
              <a:lnSpc>
                <a:spcPts val="3173"/>
              </a:lnSpc>
              <a:spcBef>
                <a:spcPct val="0"/>
              </a:spcBef>
            </a:pPr>
            <a:r>
              <a:rPr lang="en-US" sz="2266">
                <a:solidFill>
                  <a:srgbClr val="FFFFFF"/>
                </a:solidFill>
                <a:latin typeface="Canva Sans Bold"/>
                <a:ea typeface="Canva Sans Bold"/>
                <a:cs typeface="Canva Sans Bold"/>
                <a:sym typeface="Canva Sans Bold"/>
              </a:rPr>
              <a:t>Regression Analysis: Use linear or logistic regression to predict future performance based on historical data. For example, you can predict an employee’s future sales based on their past performance, training hours, and attendance.</a:t>
            </a:r>
          </a:p>
          <a:p>
            <a:pPr algn="l">
              <a:lnSpc>
                <a:spcPts val="3173"/>
              </a:lnSpc>
              <a:spcBef>
                <a:spcPct val="0"/>
              </a:spcBef>
            </a:pPr>
            <a:r>
              <a:rPr lang="en-US" sz="2266">
                <a:solidFill>
                  <a:srgbClr val="FFFFFF"/>
                </a:solidFill>
                <a:latin typeface="Canva Sans Bold"/>
                <a:ea typeface="Canva Sans Bold"/>
                <a:cs typeface="Canva Sans Bold"/>
                <a:sym typeface="Canva Sans Bold"/>
              </a:rPr>
              <a:t>Time Series Analysis: Apply time series analysis to forecast future trends in employee performance over time. This is useful for predicting seasonal effects or long-term performance trajectories.</a:t>
            </a:r>
          </a:p>
        </p:txBody>
      </p:sp>
      <p:sp>
        <p:nvSpPr>
          <p:cNvPr name="TextBox 9" id="9"/>
          <p:cNvSpPr txBox="true"/>
          <p:nvPr/>
        </p:nvSpPr>
        <p:spPr>
          <a:xfrm rot="0">
            <a:off x="6073207" y="895350"/>
            <a:ext cx="6279356" cy="1087756"/>
          </a:xfrm>
          <a:prstGeom prst="rect">
            <a:avLst/>
          </a:prstGeom>
        </p:spPr>
        <p:txBody>
          <a:bodyPr anchor="t" rtlCol="false" tIns="0" lIns="0" bIns="0" rIns="0">
            <a:spAutoFit/>
          </a:bodyPr>
          <a:lstStyle/>
          <a:p>
            <a:pPr algn="ctr">
              <a:lnSpc>
                <a:spcPts val="8819"/>
              </a:lnSpc>
            </a:pPr>
            <a:r>
              <a:rPr lang="en-US" sz="6299">
                <a:solidFill>
                  <a:srgbClr val="000000"/>
                </a:solidFill>
                <a:latin typeface="Lexend Giga"/>
                <a:ea typeface="Lexend Giga"/>
                <a:cs typeface="Lexend Giga"/>
                <a:sym typeface="Lexend Giga"/>
              </a:rPr>
              <a:t>MODELLING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481537"/>
            <a:chOff x="0" y="0"/>
            <a:chExt cx="4816593" cy="390199"/>
          </a:xfrm>
        </p:grpSpPr>
        <p:sp>
          <p:nvSpPr>
            <p:cNvPr name="Freeform 3" id="3"/>
            <p:cNvSpPr/>
            <p:nvPr/>
          </p:nvSpPr>
          <p:spPr>
            <a:xfrm flipH="false" flipV="false" rot="0">
              <a:off x="0" y="0"/>
              <a:ext cx="4816592" cy="390199"/>
            </a:xfrm>
            <a:custGeom>
              <a:avLst/>
              <a:gdLst/>
              <a:ahLst/>
              <a:cxnLst/>
              <a:rect r="r" b="b" t="t" l="l"/>
              <a:pathLst>
                <a:path h="390199" w="4816592">
                  <a:moveTo>
                    <a:pt x="0" y="0"/>
                  </a:moveTo>
                  <a:lnTo>
                    <a:pt x="4816592" y="0"/>
                  </a:lnTo>
                  <a:lnTo>
                    <a:pt x="4816592" y="390199"/>
                  </a:lnTo>
                  <a:lnTo>
                    <a:pt x="0" y="390199"/>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816593" cy="437824"/>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2755628" y="1566429"/>
            <a:ext cx="23350773" cy="8236621"/>
          </a:xfrm>
          <a:prstGeom prst="rect">
            <a:avLst/>
          </a:prstGeom>
        </p:spPr>
        <p:txBody>
          <a:bodyPr anchor="t" rtlCol="false" tIns="0" lIns="0" bIns="0" rIns="0">
            <a:spAutoFit/>
          </a:bodyPr>
          <a:lstStyle/>
          <a:p>
            <a:pPr algn="ctr">
              <a:lnSpc>
                <a:spcPts val="6473"/>
              </a:lnSpc>
              <a:spcBef>
                <a:spcPct val="0"/>
              </a:spcBef>
            </a:pPr>
            <a:r>
              <a:rPr lang="en-US" sz="4623">
                <a:solidFill>
                  <a:srgbClr val="000000"/>
                </a:solidFill>
                <a:latin typeface="Canva Sans Bold"/>
                <a:ea typeface="Canva Sans Bold"/>
                <a:cs typeface="Canva Sans Bold"/>
                <a:sym typeface="Canva Sans Bold"/>
              </a:rPr>
              <a:t>Here are the results:</a:t>
            </a:r>
          </a:p>
          <a:p>
            <a:pPr algn="ctr">
              <a:lnSpc>
                <a:spcPts val="5353"/>
              </a:lnSpc>
              <a:spcBef>
                <a:spcPct val="0"/>
              </a:spcBef>
            </a:pPr>
          </a:p>
          <a:p>
            <a:pPr algn="ctr">
              <a:lnSpc>
                <a:spcPts val="5353"/>
              </a:lnSpc>
              <a:spcBef>
                <a:spcPct val="0"/>
              </a:spcBef>
            </a:pPr>
            <a:r>
              <a:rPr lang="en-US" sz="3823">
                <a:solidFill>
                  <a:srgbClr val="000000"/>
                </a:solidFill>
                <a:latin typeface="Lexend Deca"/>
                <a:ea typeface="Lexend Deca"/>
                <a:cs typeface="Lexend Deca"/>
                <a:sym typeface="Lexend Deca"/>
              </a:rPr>
              <a:t>1.Enhanced Performance Insights.</a:t>
            </a:r>
          </a:p>
          <a:p>
            <a:pPr algn="ctr">
              <a:lnSpc>
                <a:spcPts val="5213"/>
              </a:lnSpc>
              <a:spcBef>
                <a:spcPct val="0"/>
              </a:spcBef>
            </a:pPr>
            <a:r>
              <a:rPr lang="en-US" sz="3723">
                <a:solidFill>
                  <a:srgbClr val="000000"/>
                </a:solidFill>
                <a:latin typeface="Lexend Deca"/>
                <a:ea typeface="Lexend Deca"/>
                <a:cs typeface="Lexend Deca"/>
                <a:sym typeface="Lexend Deca"/>
              </a:rPr>
              <a:t>2.Informed Decision-Making</a:t>
            </a:r>
          </a:p>
          <a:p>
            <a:pPr algn="ctr">
              <a:lnSpc>
                <a:spcPts val="5353"/>
              </a:lnSpc>
              <a:spcBef>
                <a:spcPct val="0"/>
              </a:spcBef>
            </a:pPr>
            <a:r>
              <a:rPr lang="en-US" sz="3823">
                <a:solidFill>
                  <a:srgbClr val="000000"/>
                </a:solidFill>
                <a:latin typeface="Lexend Deca"/>
                <a:ea typeface="Lexend Deca"/>
                <a:cs typeface="Lexend Deca"/>
                <a:sym typeface="Lexend Deca"/>
              </a:rPr>
              <a:t>3.Improved Employee Engagement.</a:t>
            </a:r>
          </a:p>
          <a:p>
            <a:pPr algn="ctr">
              <a:lnSpc>
                <a:spcPts val="5493"/>
              </a:lnSpc>
              <a:spcBef>
                <a:spcPct val="0"/>
              </a:spcBef>
            </a:pPr>
            <a:r>
              <a:rPr lang="en-US" sz="3923">
                <a:solidFill>
                  <a:srgbClr val="000000"/>
                </a:solidFill>
                <a:latin typeface="Lexend Deca"/>
                <a:ea typeface="Lexend Deca"/>
                <a:cs typeface="Lexend Deca"/>
                <a:sym typeface="Lexend Deca"/>
              </a:rPr>
              <a:t>4.Strategic Workforce Planning</a:t>
            </a:r>
          </a:p>
          <a:p>
            <a:pPr algn="ctr">
              <a:lnSpc>
                <a:spcPts val="5353"/>
              </a:lnSpc>
              <a:spcBef>
                <a:spcPct val="0"/>
              </a:spcBef>
            </a:pPr>
            <a:r>
              <a:rPr lang="en-US" sz="3823">
                <a:solidFill>
                  <a:srgbClr val="000000"/>
                </a:solidFill>
                <a:latin typeface="Lexend Deca"/>
                <a:ea typeface="Lexend Deca"/>
                <a:cs typeface="Lexend Deca"/>
                <a:sym typeface="Lexend Deca"/>
              </a:rPr>
              <a:t>5.Operational Efficiency</a:t>
            </a:r>
          </a:p>
          <a:p>
            <a:pPr algn="ctr">
              <a:lnSpc>
                <a:spcPts val="5353"/>
              </a:lnSpc>
              <a:spcBef>
                <a:spcPct val="0"/>
              </a:spcBef>
            </a:pPr>
            <a:r>
              <a:rPr lang="en-US" sz="3823">
                <a:solidFill>
                  <a:srgbClr val="000000"/>
                </a:solidFill>
                <a:latin typeface="Lexend Deca"/>
                <a:ea typeface="Lexend Deca"/>
                <a:cs typeface="Lexend Deca"/>
                <a:sym typeface="Lexend Deca"/>
              </a:rPr>
              <a:t>6.Employee Development and Retention</a:t>
            </a:r>
          </a:p>
          <a:p>
            <a:pPr algn="ctr">
              <a:lnSpc>
                <a:spcPts val="5353"/>
              </a:lnSpc>
              <a:spcBef>
                <a:spcPct val="0"/>
              </a:spcBef>
            </a:pPr>
            <a:r>
              <a:rPr lang="en-US" sz="3823">
                <a:solidFill>
                  <a:srgbClr val="000000"/>
                </a:solidFill>
                <a:latin typeface="Lexend Deca"/>
                <a:ea typeface="Lexend Deca"/>
                <a:cs typeface="Lexend Deca"/>
                <a:sym typeface="Lexend Deca"/>
              </a:rPr>
              <a:t>7.Risk Mitigation</a:t>
            </a:r>
          </a:p>
          <a:p>
            <a:pPr algn="ctr">
              <a:lnSpc>
                <a:spcPts val="5353"/>
              </a:lnSpc>
              <a:spcBef>
                <a:spcPct val="0"/>
              </a:spcBef>
            </a:pPr>
            <a:r>
              <a:rPr lang="en-US" sz="3823">
                <a:solidFill>
                  <a:srgbClr val="000000"/>
                </a:solidFill>
                <a:latin typeface="Lexend Deca"/>
                <a:ea typeface="Lexend Deca"/>
                <a:cs typeface="Lexend Deca"/>
                <a:sym typeface="Lexend Deca"/>
              </a:rPr>
              <a:t>8.Holistic Performance Evaluation</a:t>
            </a:r>
          </a:p>
          <a:p>
            <a:pPr algn="ctr">
              <a:lnSpc>
                <a:spcPts val="5353"/>
              </a:lnSpc>
              <a:spcBef>
                <a:spcPct val="0"/>
              </a:spcBef>
            </a:pPr>
            <a:r>
              <a:rPr lang="en-US" sz="3823">
                <a:solidFill>
                  <a:srgbClr val="000000"/>
                </a:solidFill>
                <a:latin typeface="Lexend Deca"/>
                <a:ea typeface="Lexend Deca"/>
                <a:cs typeface="Lexend Deca"/>
                <a:sym typeface="Lexend Deca"/>
              </a:rPr>
              <a:t>9.Continuous Improvement</a:t>
            </a:r>
          </a:p>
          <a:p>
            <a:pPr algn="ctr">
              <a:lnSpc>
                <a:spcPts val="5353"/>
              </a:lnSpc>
              <a:spcBef>
                <a:spcPct val="0"/>
              </a:spcBef>
            </a:pPr>
            <a:r>
              <a:rPr lang="en-US" sz="3823">
                <a:solidFill>
                  <a:srgbClr val="000000"/>
                </a:solidFill>
                <a:latin typeface="Lexend Deca"/>
                <a:ea typeface="Lexend Deca"/>
                <a:cs typeface="Lexend Deca"/>
                <a:sym typeface="Lexend Deca"/>
              </a:rPr>
              <a:t>10.Impact on Organizational Goals</a:t>
            </a:r>
          </a:p>
        </p:txBody>
      </p:sp>
      <p:sp>
        <p:nvSpPr>
          <p:cNvPr name="Freeform 6" id="6"/>
          <p:cNvSpPr/>
          <p:nvPr/>
        </p:nvSpPr>
        <p:spPr>
          <a:xfrm flipH="false" flipV="false" rot="0">
            <a:off x="15079437" y="2519039"/>
            <a:ext cx="6417126" cy="6417126"/>
          </a:xfrm>
          <a:custGeom>
            <a:avLst/>
            <a:gdLst/>
            <a:ahLst/>
            <a:cxnLst/>
            <a:rect r="r" b="b" t="t" l="l"/>
            <a:pathLst>
              <a:path h="6417126" w="6417126">
                <a:moveTo>
                  <a:pt x="0" y="0"/>
                </a:moveTo>
                <a:lnTo>
                  <a:pt x="6417126" y="0"/>
                </a:lnTo>
                <a:lnTo>
                  <a:pt x="6417126" y="6417125"/>
                </a:lnTo>
                <a:lnTo>
                  <a:pt x="0" y="6417125"/>
                </a:lnTo>
                <a:lnTo>
                  <a:pt x="0" y="0"/>
                </a:lnTo>
                <a:close/>
              </a:path>
            </a:pathLst>
          </a:custGeom>
          <a:blipFill>
            <a:blip r:embed="rId2"/>
            <a:stretch>
              <a:fillRect l="0" t="0" r="0" b="0"/>
            </a:stretch>
          </a:blipFill>
        </p:spPr>
      </p:sp>
      <p:sp>
        <p:nvSpPr>
          <p:cNvPr name="Freeform 7" id="7"/>
          <p:cNvSpPr/>
          <p:nvPr/>
        </p:nvSpPr>
        <p:spPr>
          <a:xfrm flipH="false" flipV="false" rot="0">
            <a:off x="-3208563" y="2519039"/>
            <a:ext cx="6417126" cy="6417126"/>
          </a:xfrm>
          <a:custGeom>
            <a:avLst/>
            <a:gdLst/>
            <a:ahLst/>
            <a:cxnLst/>
            <a:rect r="r" b="b" t="t" l="l"/>
            <a:pathLst>
              <a:path h="6417126" w="6417126">
                <a:moveTo>
                  <a:pt x="0" y="0"/>
                </a:moveTo>
                <a:lnTo>
                  <a:pt x="6417126" y="0"/>
                </a:lnTo>
                <a:lnTo>
                  <a:pt x="6417126" y="6417125"/>
                </a:lnTo>
                <a:lnTo>
                  <a:pt x="0" y="6417125"/>
                </a:lnTo>
                <a:lnTo>
                  <a:pt x="0" y="0"/>
                </a:lnTo>
                <a:close/>
              </a:path>
            </a:pathLst>
          </a:custGeom>
          <a:blipFill>
            <a:blip r:embed="rId2"/>
            <a:stretch>
              <a:fillRect l="0" t="0" r="0" b="0"/>
            </a:stretch>
          </a:blipFill>
        </p:spPr>
      </p:sp>
      <p:sp>
        <p:nvSpPr>
          <p:cNvPr name="TextBox 8" id="8"/>
          <p:cNvSpPr txBox="true"/>
          <p:nvPr/>
        </p:nvSpPr>
        <p:spPr>
          <a:xfrm rot="0">
            <a:off x="6521276" y="93980"/>
            <a:ext cx="5245447" cy="1252856"/>
          </a:xfrm>
          <a:prstGeom prst="rect">
            <a:avLst/>
          </a:prstGeom>
        </p:spPr>
        <p:txBody>
          <a:bodyPr anchor="t" rtlCol="false" tIns="0" lIns="0" bIns="0" rIns="0">
            <a:spAutoFit/>
          </a:bodyPr>
          <a:lstStyle/>
          <a:p>
            <a:pPr algn="ctr">
              <a:lnSpc>
                <a:spcPts val="10219"/>
              </a:lnSpc>
            </a:pPr>
            <a:r>
              <a:rPr lang="en-US" sz="7299">
                <a:solidFill>
                  <a:srgbClr val="FFFFFF"/>
                </a:solidFill>
                <a:latin typeface="Lexend Giga"/>
                <a:ea typeface="Lexend Giga"/>
                <a:cs typeface="Lexend Giga"/>
                <a:sym typeface="Lexend Giga"/>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10169" y="783066"/>
            <a:ext cx="966845" cy="995814"/>
          </a:xfrm>
          <a:custGeom>
            <a:avLst/>
            <a:gdLst/>
            <a:ahLst/>
            <a:cxnLst/>
            <a:rect r="r" b="b" t="t" l="l"/>
            <a:pathLst>
              <a:path h="995814" w="966845">
                <a:moveTo>
                  <a:pt x="0" y="0"/>
                </a:moveTo>
                <a:lnTo>
                  <a:pt x="966845" y="0"/>
                </a:lnTo>
                <a:lnTo>
                  <a:pt x="966845" y="995813"/>
                </a:lnTo>
                <a:lnTo>
                  <a:pt x="0" y="995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8739" y="2403431"/>
            <a:ext cx="18079261" cy="7883569"/>
          </a:xfrm>
          <a:prstGeom prst="rect">
            <a:avLst/>
          </a:prstGeom>
        </p:spPr>
        <p:txBody>
          <a:bodyPr anchor="t" rtlCol="false" tIns="0" lIns="0" bIns="0" rIns="0">
            <a:spAutoFit/>
          </a:bodyPr>
          <a:lstStyle/>
          <a:p>
            <a:pPr algn="l">
              <a:lnSpc>
                <a:spcPts val="5672"/>
              </a:lnSpc>
              <a:spcBef>
                <a:spcPct val="0"/>
              </a:spcBef>
            </a:pPr>
            <a:r>
              <a:rPr lang="en-US" sz="4051">
                <a:solidFill>
                  <a:srgbClr val="FFFFFF"/>
                </a:solidFill>
                <a:latin typeface="Canva Sans"/>
                <a:ea typeface="Canva Sans"/>
                <a:cs typeface="Canva Sans"/>
                <a:sym typeface="Canva Sans"/>
              </a:rPr>
              <a:t>I</a:t>
            </a:r>
            <a:r>
              <a:rPr lang="en-US" sz="4051">
                <a:solidFill>
                  <a:srgbClr val="FFFFFF"/>
                </a:solidFill>
                <a:latin typeface="Canva Sans Bold"/>
                <a:ea typeface="Canva Sans Bold"/>
                <a:cs typeface="Canva Sans Bold"/>
                <a:sym typeface="Canva Sans Bold"/>
              </a:rPr>
              <a:t>ncorporating advanced modeling techniques into employee performance analysis using Excel empowers organizations to transform raw data into actionable insights. By leveraging these models, companies can identify top performers, optimize resource allocation, and make informed, data-driven decisions that align with strategic goals. This approach not only enhances employee engagement and development but also mitigates risks and drives continuous improvement. Ultimately, such comprehensive performance analysis supports the achievement of organizational objectives, fostering a culture of excellence and growth within the workforce.</a:t>
            </a:r>
          </a:p>
          <a:p>
            <a:pPr algn="ctr">
              <a:lnSpc>
                <a:spcPts val="5672"/>
              </a:lnSpc>
              <a:spcBef>
                <a:spcPct val="0"/>
              </a:spcBef>
            </a:pPr>
          </a:p>
        </p:txBody>
      </p:sp>
      <p:sp>
        <p:nvSpPr>
          <p:cNvPr name="TextBox 5" id="5"/>
          <p:cNvSpPr txBox="true"/>
          <p:nvPr/>
        </p:nvSpPr>
        <p:spPr>
          <a:xfrm rot="0">
            <a:off x="1277014" y="359904"/>
            <a:ext cx="11167021" cy="1651637"/>
          </a:xfrm>
          <a:prstGeom prst="rect">
            <a:avLst/>
          </a:prstGeom>
        </p:spPr>
        <p:txBody>
          <a:bodyPr anchor="t" rtlCol="false" tIns="0" lIns="0" bIns="0" rIns="0">
            <a:spAutoFit/>
          </a:bodyPr>
          <a:lstStyle/>
          <a:p>
            <a:pPr algn="ctr">
              <a:lnSpc>
                <a:spcPts val="13439"/>
              </a:lnSpc>
            </a:pPr>
            <a:r>
              <a:rPr lang="en-US" sz="9599">
                <a:solidFill>
                  <a:srgbClr val="FFFFFF"/>
                </a:solidFill>
                <a:latin typeface="Lexend Giga"/>
                <a:ea typeface="Lexend Giga"/>
                <a:cs typeface="Lexend Giga"/>
                <a:sym typeface="Lexend Giga"/>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7438" y="-2845897"/>
            <a:ext cx="15978794" cy="15978794"/>
          </a:xfrm>
          <a:custGeom>
            <a:avLst/>
            <a:gdLst/>
            <a:ahLst/>
            <a:cxnLst/>
            <a:rect r="r" b="b" t="t" l="l"/>
            <a:pathLst>
              <a:path h="15978794" w="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97279" y="169228"/>
            <a:ext cx="9048899" cy="1557019"/>
          </a:xfrm>
          <a:prstGeom prst="rect">
            <a:avLst/>
          </a:prstGeom>
        </p:spPr>
        <p:txBody>
          <a:bodyPr anchor="t" rtlCol="false" tIns="0" lIns="0" bIns="0" rIns="0">
            <a:spAutoFit/>
          </a:bodyPr>
          <a:lstStyle/>
          <a:p>
            <a:pPr algn="ctr">
              <a:lnSpc>
                <a:spcPts val="12880"/>
              </a:lnSpc>
            </a:pPr>
            <a:r>
              <a:rPr lang="en-US" sz="9200">
                <a:solidFill>
                  <a:srgbClr val="0F4E9B"/>
                </a:solidFill>
                <a:latin typeface="Lexend Deca"/>
                <a:ea typeface="Lexend Deca"/>
                <a:cs typeface="Lexend Deca"/>
                <a:sym typeface="Lexend Deca"/>
              </a:rPr>
              <a:t>PROJECT TITLE</a:t>
            </a:r>
          </a:p>
        </p:txBody>
      </p:sp>
      <p:sp>
        <p:nvSpPr>
          <p:cNvPr name="TextBox 4" id="4"/>
          <p:cNvSpPr txBox="true"/>
          <p:nvPr/>
        </p:nvSpPr>
        <p:spPr>
          <a:xfrm rot="0">
            <a:off x="9144000" y="3241631"/>
            <a:ext cx="8402031" cy="4228114"/>
          </a:xfrm>
          <a:prstGeom prst="rect">
            <a:avLst/>
          </a:prstGeom>
        </p:spPr>
        <p:txBody>
          <a:bodyPr anchor="t" rtlCol="false" tIns="0" lIns="0" bIns="0" rIns="0">
            <a:spAutoFit/>
          </a:bodyPr>
          <a:lstStyle/>
          <a:p>
            <a:pPr algn="ctr">
              <a:lnSpc>
                <a:spcPts val="8454"/>
              </a:lnSpc>
            </a:pPr>
            <a:r>
              <a:rPr lang="en-US" sz="6038">
                <a:solidFill>
                  <a:srgbClr val="718BAB"/>
                </a:solidFill>
                <a:latin typeface="Lexend Exa"/>
                <a:ea typeface="Lexend Exa"/>
                <a:cs typeface="Lexend Exa"/>
                <a:sym typeface="Lexend Exa"/>
              </a:rPr>
              <a:t>Employee Performance Analysis</a:t>
            </a:r>
          </a:p>
          <a:p>
            <a:pPr algn="ctr">
              <a:lnSpc>
                <a:spcPts val="8454"/>
              </a:lnSpc>
            </a:pPr>
            <a:r>
              <a:rPr lang="en-US" sz="6038">
                <a:solidFill>
                  <a:srgbClr val="718BAB"/>
                </a:solidFill>
                <a:latin typeface="Lexend Exa"/>
                <a:ea typeface="Lexend Exa"/>
                <a:cs typeface="Lexend Exa"/>
                <a:sym typeface="Lexend Exa"/>
              </a:rPr>
              <a:t>using Excel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27933" r="0" b="41099"/>
            <a:stretch>
              <a:fillRect/>
            </a:stretch>
          </p:blipFill>
          <p:spPr>
            <a:xfrm flipH="false" flipV="false">
              <a:off x="0" y="0"/>
              <a:ext cx="24384000" cy="5030819"/>
            </a:xfrm>
            <a:prstGeom prst="rect">
              <a:avLst/>
            </a:prstGeom>
          </p:spPr>
        </p:pic>
      </p:grpSp>
      <p:grpSp>
        <p:nvGrpSpPr>
          <p:cNvPr name="Group 4" id="4"/>
          <p:cNvGrpSpPr/>
          <p:nvPr/>
        </p:nvGrpSpPr>
        <p:grpSpPr>
          <a:xfrm rot="0">
            <a:off x="9525" y="3649685"/>
            <a:ext cx="18288000" cy="6513886"/>
            <a:chOff x="0" y="0"/>
            <a:chExt cx="4816593" cy="1715591"/>
          </a:xfrm>
        </p:grpSpPr>
        <p:sp>
          <p:nvSpPr>
            <p:cNvPr name="Freeform 5" id="5"/>
            <p:cNvSpPr/>
            <p:nvPr/>
          </p:nvSpPr>
          <p:spPr>
            <a:xfrm flipH="false" flipV="false" rot="0">
              <a:off x="0" y="0"/>
              <a:ext cx="4816592" cy="1715591"/>
            </a:xfrm>
            <a:custGeom>
              <a:avLst/>
              <a:gdLst/>
              <a:ahLst/>
              <a:cxnLst/>
              <a:rect r="r" b="b" t="t" l="l"/>
              <a:pathLst>
                <a:path h="1715591" w="4816592">
                  <a:moveTo>
                    <a:pt x="0" y="0"/>
                  </a:moveTo>
                  <a:lnTo>
                    <a:pt x="4816592" y="0"/>
                  </a:lnTo>
                  <a:lnTo>
                    <a:pt x="4816592" y="1715591"/>
                  </a:lnTo>
                  <a:lnTo>
                    <a:pt x="0" y="1715591"/>
                  </a:lnTo>
                  <a:close/>
                </a:path>
              </a:pathLst>
            </a:custGeom>
            <a:solidFill>
              <a:srgbClr val="F4F4F4"/>
            </a:solidFill>
          </p:spPr>
        </p:sp>
        <p:sp>
          <p:nvSpPr>
            <p:cNvPr name="TextBox 6" id="6"/>
            <p:cNvSpPr txBox="true"/>
            <p:nvPr/>
          </p:nvSpPr>
          <p:spPr>
            <a:xfrm>
              <a:off x="0" y="-66675"/>
              <a:ext cx="4816593" cy="1782266"/>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639504" y="886631"/>
            <a:ext cx="9008992" cy="2101867"/>
          </a:xfrm>
          <a:prstGeom prst="rect">
            <a:avLst/>
          </a:prstGeom>
        </p:spPr>
        <p:txBody>
          <a:bodyPr anchor="t" rtlCol="false" tIns="0" lIns="0" bIns="0" rIns="0">
            <a:spAutoFit/>
          </a:bodyPr>
          <a:lstStyle/>
          <a:p>
            <a:pPr algn="ctr">
              <a:lnSpc>
                <a:spcPts val="16898"/>
              </a:lnSpc>
            </a:pPr>
            <a:r>
              <a:rPr lang="en-US" sz="12998">
                <a:solidFill>
                  <a:srgbClr val="FFFFFF"/>
                </a:solidFill>
                <a:latin typeface="Klein Bold"/>
                <a:ea typeface="Klein Bold"/>
                <a:cs typeface="Klein Bold"/>
                <a:sym typeface="Klein Bold"/>
              </a:rPr>
              <a:t> Agenda</a:t>
            </a:r>
          </a:p>
        </p:txBody>
      </p:sp>
      <p:sp>
        <p:nvSpPr>
          <p:cNvPr name="TextBox 9" id="9"/>
          <p:cNvSpPr txBox="true"/>
          <p:nvPr/>
        </p:nvSpPr>
        <p:spPr>
          <a:xfrm rot="0">
            <a:off x="1178653" y="4851830"/>
            <a:ext cx="6921703" cy="4406470"/>
          </a:xfrm>
          <a:prstGeom prst="rect">
            <a:avLst/>
          </a:prstGeom>
        </p:spPr>
        <p:txBody>
          <a:bodyPr anchor="t" rtlCol="false" tIns="0" lIns="0" bIns="0" rIns="0">
            <a:spAutoFit/>
          </a:bodyPr>
          <a:lstStyle/>
          <a:p>
            <a:pPr algn="just">
              <a:lnSpc>
                <a:spcPts val="7023"/>
              </a:lnSpc>
            </a:pPr>
            <a:r>
              <a:rPr lang="en-US" sz="5016">
                <a:solidFill>
                  <a:srgbClr val="0F4992"/>
                </a:solidFill>
                <a:latin typeface="Canva Sans"/>
                <a:ea typeface="Canva Sans"/>
                <a:cs typeface="Canva Sans"/>
                <a:sym typeface="Canva Sans"/>
              </a:rPr>
              <a:t>1.Problem statement</a:t>
            </a:r>
          </a:p>
          <a:p>
            <a:pPr algn="just">
              <a:lnSpc>
                <a:spcPts val="7023"/>
              </a:lnSpc>
            </a:pPr>
            <a:r>
              <a:rPr lang="en-US" sz="5016">
                <a:solidFill>
                  <a:srgbClr val="0F4992"/>
                </a:solidFill>
                <a:latin typeface="Canva Sans"/>
                <a:ea typeface="Canva Sans"/>
                <a:cs typeface="Canva Sans"/>
                <a:sym typeface="Canva Sans"/>
              </a:rPr>
              <a:t>2. Project overview</a:t>
            </a:r>
          </a:p>
          <a:p>
            <a:pPr algn="just">
              <a:lnSpc>
                <a:spcPts val="7023"/>
              </a:lnSpc>
            </a:pPr>
            <a:r>
              <a:rPr lang="en-US" sz="5016">
                <a:solidFill>
                  <a:srgbClr val="0F4992"/>
                </a:solidFill>
                <a:latin typeface="Canva Sans"/>
                <a:ea typeface="Canva Sans"/>
                <a:cs typeface="Canva Sans"/>
                <a:sym typeface="Canva Sans"/>
              </a:rPr>
              <a:t>3.End Users</a:t>
            </a:r>
          </a:p>
          <a:p>
            <a:pPr algn="just">
              <a:lnSpc>
                <a:spcPts val="7023"/>
              </a:lnSpc>
            </a:pPr>
            <a:r>
              <a:rPr lang="en-US" sz="5016">
                <a:solidFill>
                  <a:srgbClr val="0F4992"/>
                </a:solidFill>
                <a:latin typeface="Canva Sans"/>
                <a:ea typeface="Canva Sans"/>
                <a:cs typeface="Canva Sans"/>
                <a:sym typeface="Canva Sans"/>
              </a:rPr>
              <a:t>4.Our solution and</a:t>
            </a:r>
          </a:p>
          <a:p>
            <a:pPr algn="just">
              <a:lnSpc>
                <a:spcPts val="7023"/>
              </a:lnSpc>
            </a:pPr>
            <a:r>
              <a:rPr lang="en-US" sz="5016">
                <a:solidFill>
                  <a:srgbClr val="0F4992"/>
                </a:solidFill>
                <a:latin typeface="Canva Sans"/>
                <a:ea typeface="Canva Sans"/>
                <a:cs typeface="Canva Sans"/>
                <a:sym typeface="Canva Sans"/>
              </a:rPr>
              <a:t>proposition</a:t>
            </a:r>
          </a:p>
        </p:txBody>
      </p:sp>
      <p:sp>
        <p:nvSpPr>
          <p:cNvPr name="TextBox 10" id="10"/>
          <p:cNvSpPr txBox="true"/>
          <p:nvPr/>
        </p:nvSpPr>
        <p:spPr>
          <a:xfrm rot="0">
            <a:off x="9954797" y="5048250"/>
            <a:ext cx="8864558" cy="3621505"/>
          </a:xfrm>
          <a:prstGeom prst="rect">
            <a:avLst/>
          </a:prstGeom>
        </p:spPr>
        <p:txBody>
          <a:bodyPr anchor="t" rtlCol="false" tIns="0" lIns="0" bIns="0" rIns="0">
            <a:spAutoFit/>
          </a:bodyPr>
          <a:lstStyle/>
          <a:p>
            <a:pPr algn="l">
              <a:lnSpc>
                <a:spcPts val="7239"/>
              </a:lnSpc>
            </a:pPr>
            <a:r>
              <a:rPr lang="en-US" sz="5171">
                <a:solidFill>
                  <a:srgbClr val="0F4E9B"/>
                </a:solidFill>
                <a:latin typeface="Canva Sans"/>
                <a:ea typeface="Canva Sans"/>
                <a:cs typeface="Canva Sans"/>
                <a:sym typeface="Canva Sans"/>
              </a:rPr>
              <a:t>5.Dataset Description</a:t>
            </a:r>
          </a:p>
          <a:p>
            <a:pPr algn="l">
              <a:lnSpc>
                <a:spcPts val="7239"/>
              </a:lnSpc>
            </a:pPr>
            <a:r>
              <a:rPr lang="en-US" sz="5171">
                <a:solidFill>
                  <a:srgbClr val="0F4E9B"/>
                </a:solidFill>
                <a:latin typeface="Canva Sans"/>
                <a:ea typeface="Canva Sans"/>
                <a:cs typeface="Canva Sans"/>
                <a:sym typeface="Canva Sans"/>
              </a:rPr>
              <a:t>6.Modelling Approach</a:t>
            </a:r>
          </a:p>
          <a:p>
            <a:pPr algn="l">
              <a:lnSpc>
                <a:spcPts val="7239"/>
              </a:lnSpc>
            </a:pPr>
            <a:r>
              <a:rPr lang="en-US" sz="5171">
                <a:solidFill>
                  <a:srgbClr val="0F4E9B"/>
                </a:solidFill>
                <a:latin typeface="Canva Sans"/>
                <a:ea typeface="Canva Sans"/>
                <a:cs typeface="Canva Sans"/>
                <a:sym typeface="Canva Sans"/>
              </a:rPr>
              <a:t>7.Results and Discussion</a:t>
            </a:r>
          </a:p>
          <a:p>
            <a:pPr algn="l">
              <a:lnSpc>
                <a:spcPts val="7239"/>
              </a:lnSpc>
            </a:pPr>
            <a:r>
              <a:rPr lang="en-US" sz="5171">
                <a:solidFill>
                  <a:srgbClr val="0F4E9B"/>
                </a:solidFill>
                <a:latin typeface="Canva Sans"/>
                <a:ea typeface="Canva Sans"/>
                <a:cs typeface="Canva Sans"/>
                <a:sym typeface="Canva Sans"/>
              </a:rPr>
              <a:t>8.Conclusion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53969"/>
        </a:solidFill>
      </p:bgPr>
    </p:bg>
    <p:spTree>
      <p:nvGrpSpPr>
        <p:cNvPr id="1" name=""/>
        <p:cNvGrpSpPr/>
        <p:nvPr/>
      </p:nvGrpSpPr>
      <p:grpSpPr>
        <a:xfrm>
          <a:off x="0" y="0"/>
          <a:ext cx="0" cy="0"/>
          <a:chOff x="0" y="0"/>
          <a:chExt cx="0" cy="0"/>
        </a:xfrm>
      </p:grpSpPr>
      <p:sp>
        <p:nvSpPr>
          <p:cNvPr name="TextBox 2" id="2"/>
          <p:cNvSpPr txBox="true"/>
          <p:nvPr/>
        </p:nvSpPr>
        <p:spPr>
          <a:xfrm rot="0">
            <a:off x="9139238" y="4602378"/>
            <a:ext cx="9525" cy="863170"/>
          </a:xfrm>
          <a:prstGeom prst="rect">
            <a:avLst/>
          </a:prstGeom>
        </p:spPr>
        <p:txBody>
          <a:bodyPr anchor="t" rtlCol="false" tIns="0" lIns="0" bIns="0" rIns="0">
            <a:spAutoFit/>
          </a:bodyPr>
          <a:lstStyle/>
          <a:p>
            <a:pPr algn="ctr">
              <a:lnSpc>
                <a:spcPts val="7023"/>
              </a:lnSpc>
              <a:spcBef>
                <a:spcPct val="0"/>
              </a:spcBef>
            </a:pPr>
          </a:p>
        </p:txBody>
      </p:sp>
      <p:sp>
        <p:nvSpPr>
          <p:cNvPr name="TextBox 3" id="3"/>
          <p:cNvSpPr txBox="true"/>
          <p:nvPr/>
        </p:nvSpPr>
        <p:spPr>
          <a:xfrm rot="0">
            <a:off x="171256" y="3321864"/>
            <a:ext cx="9420319" cy="5489244"/>
          </a:xfrm>
          <a:prstGeom prst="rect">
            <a:avLst/>
          </a:prstGeom>
        </p:spPr>
        <p:txBody>
          <a:bodyPr anchor="t" rtlCol="false" tIns="0" lIns="0" bIns="0" rIns="0">
            <a:spAutoFit/>
          </a:bodyPr>
          <a:lstStyle/>
          <a:p>
            <a:pPr algn="ctr">
              <a:lnSpc>
                <a:spcPts val="6183"/>
              </a:lnSpc>
              <a:spcBef>
                <a:spcPct val="0"/>
              </a:spcBef>
            </a:pPr>
            <a:r>
              <a:rPr lang="en-US" sz="4416">
                <a:solidFill>
                  <a:srgbClr val="FFFFFF"/>
                </a:solidFill>
                <a:latin typeface="Canva Sans Bold"/>
                <a:ea typeface="Canva Sans Bold"/>
                <a:cs typeface="Canva Sans Bold"/>
                <a:sym typeface="Canva Sans Bold"/>
              </a:rPr>
              <a:t>Quantitative Analysis:</a:t>
            </a:r>
          </a:p>
          <a:p>
            <a:pPr algn="l">
              <a:lnSpc>
                <a:spcPts val="3369"/>
              </a:lnSpc>
              <a:spcBef>
                <a:spcPct val="0"/>
              </a:spcBef>
            </a:pPr>
          </a:p>
          <a:p>
            <a:pPr algn="l">
              <a:lnSpc>
                <a:spcPts val="3369"/>
              </a:lnSpc>
              <a:spcBef>
                <a:spcPct val="0"/>
              </a:spcBef>
            </a:pPr>
            <a:r>
              <a:rPr lang="en-US" sz="2406">
                <a:solidFill>
                  <a:srgbClr val="FFFFFF"/>
                </a:solidFill>
                <a:latin typeface="Canva Sans"/>
                <a:ea typeface="Canva Sans"/>
                <a:cs typeface="Canva Sans"/>
                <a:sym typeface="Canva Sans"/>
              </a:rPr>
              <a:t>1. How can we track and visualize employee attendance patterns to identify trends and anomalies?</a:t>
            </a:r>
          </a:p>
          <a:p>
            <a:pPr algn="l">
              <a:lnSpc>
                <a:spcPts val="3369"/>
              </a:lnSpc>
              <a:spcBef>
                <a:spcPct val="0"/>
              </a:spcBef>
            </a:pPr>
            <a:r>
              <a:rPr lang="en-US" sz="2406">
                <a:solidFill>
                  <a:srgbClr val="FFFFFF"/>
                </a:solidFill>
                <a:latin typeface="Canva Sans"/>
                <a:ea typeface="Canva Sans"/>
                <a:cs typeface="Canva Sans"/>
                <a:sym typeface="Canva Sans"/>
              </a:rPr>
              <a:t>2. Develop a dashboard to display employee performance metrics (e.g., sales, productivity, quality) over time.</a:t>
            </a:r>
          </a:p>
          <a:p>
            <a:pPr algn="l">
              <a:lnSpc>
                <a:spcPts val="3369"/>
              </a:lnSpc>
              <a:spcBef>
                <a:spcPct val="0"/>
              </a:spcBef>
            </a:pPr>
            <a:r>
              <a:rPr lang="en-US" sz="2406">
                <a:solidFill>
                  <a:srgbClr val="FFFFFF"/>
                </a:solidFill>
                <a:latin typeface="Canva Sans"/>
                <a:ea typeface="Canva Sans"/>
                <a:cs typeface="Canva Sans"/>
                <a:sym typeface="Canva Sans"/>
              </a:rPr>
              <a:t>3. Create a ranking system to compare employee performance across different departments/teams.</a:t>
            </a:r>
          </a:p>
          <a:p>
            <a:pPr algn="l">
              <a:lnSpc>
                <a:spcPts val="3369"/>
              </a:lnSpc>
              <a:spcBef>
                <a:spcPct val="0"/>
              </a:spcBef>
            </a:pPr>
            <a:r>
              <a:rPr lang="en-US" sz="2406">
                <a:solidFill>
                  <a:srgbClr val="FFFFFF"/>
                </a:solidFill>
                <a:latin typeface="Canva Sans"/>
                <a:ea typeface="Canva Sans"/>
                <a:cs typeface="Canva Sans"/>
                <a:sym typeface="Canva Sans"/>
              </a:rPr>
              <a:t>4. Analyze employee training effectiveness by measuring pre- and post-training performance metrics.</a:t>
            </a:r>
          </a:p>
          <a:p>
            <a:pPr algn="l">
              <a:lnSpc>
                <a:spcPts val="3369"/>
              </a:lnSpc>
              <a:spcBef>
                <a:spcPct val="0"/>
              </a:spcBef>
            </a:pPr>
            <a:r>
              <a:rPr lang="en-US" sz="2406">
                <a:solidFill>
                  <a:srgbClr val="FFFFFF"/>
                </a:solidFill>
                <a:latin typeface="Canva Sans"/>
                <a:ea typeface="Canva Sans"/>
                <a:cs typeface="Canva Sans"/>
                <a:sym typeface="Canva Sans"/>
              </a:rPr>
              <a:t>5. Identify the relationship between employee tenure and performance using regression analysis.</a:t>
            </a:r>
          </a:p>
        </p:txBody>
      </p:sp>
      <p:sp>
        <p:nvSpPr>
          <p:cNvPr name="TextBox 4" id="4"/>
          <p:cNvSpPr txBox="true"/>
          <p:nvPr/>
        </p:nvSpPr>
        <p:spPr>
          <a:xfrm rot="0">
            <a:off x="2518964" y="677031"/>
            <a:ext cx="14145220" cy="1494023"/>
          </a:xfrm>
          <a:prstGeom prst="rect">
            <a:avLst/>
          </a:prstGeom>
        </p:spPr>
        <p:txBody>
          <a:bodyPr anchor="t" rtlCol="false" tIns="0" lIns="0" bIns="0" rIns="0">
            <a:spAutoFit/>
          </a:bodyPr>
          <a:lstStyle/>
          <a:p>
            <a:pPr algn="ctr">
              <a:lnSpc>
                <a:spcPts val="12152"/>
              </a:lnSpc>
            </a:pPr>
            <a:r>
              <a:rPr lang="en-US" sz="8680">
                <a:solidFill>
                  <a:srgbClr val="FFFFFF"/>
                </a:solidFill>
                <a:latin typeface="Lexend Giga"/>
                <a:ea typeface="Lexend Giga"/>
                <a:cs typeface="Lexend Giga"/>
                <a:sym typeface="Lexend Giga"/>
              </a:rPr>
              <a:t>Problem Statement</a:t>
            </a:r>
          </a:p>
        </p:txBody>
      </p:sp>
      <p:sp>
        <p:nvSpPr>
          <p:cNvPr name="TextBox 5" id="5"/>
          <p:cNvSpPr txBox="true"/>
          <p:nvPr/>
        </p:nvSpPr>
        <p:spPr>
          <a:xfrm rot="0">
            <a:off x="14056084" y="3843983"/>
            <a:ext cx="9525" cy="863170"/>
          </a:xfrm>
          <a:prstGeom prst="rect">
            <a:avLst/>
          </a:prstGeom>
        </p:spPr>
        <p:txBody>
          <a:bodyPr anchor="t" rtlCol="false" tIns="0" lIns="0" bIns="0" rIns="0">
            <a:spAutoFit/>
          </a:bodyPr>
          <a:lstStyle/>
          <a:p>
            <a:pPr algn="ctr">
              <a:lnSpc>
                <a:spcPts val="7023"/>
              </a:lnSpc>
              <a:spcBef>
                <a:spcPct val="0"/>
              </a:spcBef>
            </a:pPr>
          </a:p>
        </p:txBody>
      </p:sp>
      <p:sp>
        <p:nvSpPr>
          <p:cNvPr name="TextBox 6" id="6"/>
          <p:cNvSpPr txBox="true"/>
          <p:nvPr/>
        </p:nvSpPr>
        <p:spPr>
          <a:xfrm rot="0">
            <a:off x="9591575" y="2856129"/>
            <a:ext cx="8500815" cy="5954979"/>
          </a:xfrm>
          <a:prstGeom prst="rect">
            <a:avLst/>
          </a:prstGeom>
        </p:spPr>
        <p:txBody>
          <a:bodyPr anchor="t" rtlCol="false" tIns="0" lIns="0" bIns="0" rIns="0">
            <a:spAutoFit/>
          </a:bodyPr>
          <a:lstStyle/>
          <a:p>
            <a:pPr algn="l">
              <a:lnSpc>
                <a:spcPts val="3441"/>
              </a:lnSpc>
              <a:spcBef>
                <a:spcPct val="0"/>
              </a:spcBef>
            </a:pPr>
          </a:p>
          <a:p>
            <a:pPr algn="ctr">
              <a:lnSpc>
                <a:spcPts val="6304"/>
              </a:lnSpc>
              <a:spcBef>
                <a:spcPct val="0"/>
              </a:spcBef>
            </a:pPr>
            <a:r>
              <a:rPr lang="en-US" sz="4502">
                <a:solidFill>
                  <a:srgbClr val="FFFFFF"/>
                </a:solidFill>
                <a:latin typeface="Canva Sans Bold"/>
                <a:ea typeface="Canva Sans Bold"/>
                <a:cs typeface="Canva Sans Bold"/>
                <a:sym typeface="Canva Sans Bold"/>
              </a:rPr>
              <a:t>Qualitative Analysis:</a:t>
            </a:r>
          </a:p>
          <a:p>
            <a:pPr algn="l">
              <a:lnSpc>
                <a:spcPts val="3441"/>
              </a:lnSpc>
              <a:spcBef>
                <a:spcPct val="0"/>
              </a:spcBef>
            </a:pPr>
          </a:p>
          <a:p>
            <a:pPr algn="l">
              <a:lnSpc>
                <a:spcPts val="3441"/>
              </a:lnSpc>
              <a:spcBef>
                <a:spcPct val="0"/>
              </a:spcBef>
            </a:pPr>
            <a:r>
              <a:rPr lang="en-US" sz="2458">
                <a:solidFill>
                  <a:srgbClr val="FFFFFF"/>
                </a:solidFill>
                <a:latin typeface="Canva Sans"/>
                <a:ea typeface="Canva Sans"/>
                <a:cs typeface="Canva Sans"/>
                <a:sym typeface="Canva Sans"/>
              </a:rPr>
              <a:t>1. Design a template to evaluate employee skills and competencies.</a:t>
            </a:r>
          </a:p>
          <a:p>
            <a:pPr algn="l">
              <a:lnSpc>
                <a:spcPts val="3441"/>
              </a:lnSpc>
              <a:spcBef>
                <a:spcPct val="0"/>
              </a:spcBef>
            </a:pPr>
            <a:r>
              <a:rPr lang="en-US" sz="2458">
                <a:solidFill>
                  <a:srgbClr val="FFFFFF"/>
                </a:solidFill>
                <a:latin typeface="Canva Sans"/>
                <a:ea typeface="Canva Sans"/>
                <a:cs typeface="Canva Sans"/>
                <a:sym typeface="Canva Sans"/>
              </a:rPr>
              <a:t>2. Develop a sentiment analysis tool to gauge employee satisfaction and engagement.</a:t>
            </a:r>
          </a:p>
          <a:p>
            <a:pPr algn="l">
              <a:lnSpc>
                <a:spcPts val="3441"/>
              </a:lnSpc>
              <a:spcBef>
                <a:spcPct val="0"/>
              </a:spcBef>
            </a:pPr>
            <a:r>
              <a:rPr lang="en-US" sz="2458">
                <a:solidFill>
                  <a:srgbClr val="FFFFFF"/>
                </a:solidFill>
                <a:latin typeface="Canva Sans"/>
                <a:ea typeface="Canva Sans"/>
                <a:cs typeface="Canva Sans"/>
                <a:sym typeface="Canva Sans"/>
              </a:rPr>
              <a:t>3. Create a heat map to visualize employee strengths and weaknesses.</a:t>
            </a:r>
          </a:p>
          <a:p>
            <a:pPr algn="l">
              <a:lnSpc>
                <a:spcPts val="3441"/>
              </a:lnSpc>
              <a:spcBef>
                <a:spcPct val="0"/>
              </a:spcBef>
            </a:pPr>
            <a:r>
              <a:rPr lang="en-US" sz="2458">
                <a:solidFill>
                  <a:srgbClr val="FFFFFF"/>
                </a:solidFill>
                <a:latin typeface="Canva Sans"/>
                <a:ea typeface="Canva Sans"/>
                <a:cs typeface="Canva Sans"/>
                <a:sym typeface="Canva Sans"/>
              </a:rPr>
              <a:t>4. Build a decision tree to classify employees as high, medium, or low performers.</a:t>
            </a:r>
          </a:p>
          <a:p>
            <a:pPr algn="l">
              <a:lnSpc>
                <a:spcPts val="3441"/>
              </a:lnSpc>
              <a:spcBef>
                <a:spcPct val="0"/>
              </a:spcBef>
            </a:pPr>
            <a:r>
              <a:rPr lang="en-US" sz="2458">
                <a:solidFill>
                  <a:srgbClr val="FFFFFF"/>
                </a:solidFill>
                <a:latin typeface="Canva Sans"/>
                <a:ea typeface="Canva Sans"/>
                <a:cs typeface="Canva Sans"/>
                <a:sym typeface="Canva Sans"/>
              </a:rPr>
              <a:t>5. Conduct a gap analysis to identify areas for employee development.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67524"/>
            <a:chOff x="0" y="0"/>
            <a:chExt cx="4816593" cy="412846"/>
          </a:xfrm>
        </p:grpSpPr>
        <p:sp>
          <p:nvSpPr>
            <p:cNvPr name="Freeform 3" id="3"/>
            <p:cNvSpPr/>
            <p:nvPr/>
          </p:nvSpPr>
          <p:spPr>
            <a:xfrm flipH="false" flipV="false" rot="0">
              <a:off x="0" y="0"/>
              <a:ext cx="4816592" cy="412846"/>
            </a:xfrm>
            <a:custGeom>
              <a:avLst/>
              <a:gdLst/>
              <a:ahLst/>
              <a:cxnLst/>
              <a:rect r="r" b="b" t="t" l="l"/>
              <a:pathLst>
                <a:path h="412846" w="4816592">
                  <a:moveTo>
                    <a:pt x="0" y="0"/>
                  </a:moveTo>
                  <a:lnTo>
                    <a:pt x="4816592" y="0"/>
                  </a:lnTo>
                  <a:lnTo>
                    <a:pt x="4816592" y="412846"/>
                  </a:lnTo>
                  <a:lnTo>
                    <a:pt x="0" y="412846"/>
                  </a:lnTo>
                  <a:close/>
                </a:path>
              </a:pathLst>
            </a:custGeom>
            <a:solidFill>
              <a:srgbClr val="153969"/>
            </a:solidFill>
          </p:spPr>
        </p:sp>
        <p:sp>
          <p:nvSpPr>
            <p:cNvPr name="TextBox 4" id="4"/>
            <p:cNvSpPr txBox="true"/>
            <p:nvPr/>
          </p:nvSpPr>
          <p:spPr>
            <a:xfrm>
              <a:off x="0" y="-66675"/>
              <a:ext cx="4816593" cy="479521"/>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1567524"/>
            <a:chOff x="0" y="0"/>
            <a:chExt cx="24384000" cy="2090032"/>
          </a:xfrm>
        </p:grpSpPr>
        <p:pic>
          <p:nvPicPr>
            <p:cNvPr name="Picture 6" id="6"/>
            <p:cNvPicPr>
              <a:picLocks noChangeAspect="true"/>
            </p:cNvPicPr>
            <p:nvPr/>
          </p:nvPicPr>
          <p:blipFill>
            <a:blip r:embed="rId2">
              <a:alphaModFix amt="14000"/>
            </a:blip>
            <a:srcRect l="0" t="47142" r="0" b="47142"/>
            <a:stretch>
              <a:fillRect/>
            </a:stretch>
          </p:blipFill>
          <p:spPr>
            <a:xfrm flipH="false" flipV="false">
              <a:off x="0" y="0"/>
              <a:ext cx="24384000" cy="2090032"/>
            </a:xfrm>
            <a:prstGeom prst="rect">
              <a:avLst/>
            </a:prstGeom>
          </p:spPr>
        </p:pic>
      </p:grpSp>
      <p:sp>
        <p:nvSpPr>
          <p:cNvPr name="Freeform 7" id="7"/>
          <p:cNvSpPr/>
          <p:nvPr/>
        </p:nvSpPr>
        <p:spPr>
          <a:xfrm flipH="false" flipV="false" rot="0">
            <a:off x="335695" y="3140112"/>
            <a:ext cx="7163439" cy="6417126"/>
          </a:xfrm>
          <a:custGeom>
            <a:avLst/>
            <a:gdLst/>
            <a:ahLst/>
            <a:cxnLst/>
            <a:rect r="r" b="b" t="t" l="l"/>
            <a:pathLst>
              <a:path h="6417126" w="7163439">
                <a:moveTo>
                  <a:pt x="0" y="0"/>
                </a:moveTo>
                <a:lnTo>
                  <a:pt x="7163439" y="0"/>
                </a:lnTo>
                <a:lnTo>
                  <a:pt x="7163439" y="6417126"/>
                </a:lnTo>
                <a:lnTo>
                  <a:pt x="0" y="6417126"/>
                </a:lnTo>
                <a:lnTo>
                  <a:pt x="0" y="0"/>
                </a:lnTo>
                <a:close/>
              </a:path>
            </a:pathLst>
          </a:custGeom>
          <a:blipFill>
            <a:blip r:embed="rId3"/>
            <a:stretch>
              <a:fillRect l="-14883" t="0" r="0" b="-28244"/>
            </a:stretch>
          </a:blipFill>
        </p:spPr>
      </p:sp>
      <p:sp>
        <p:nvSpPr>
          <p:cNvPr name="Freeform 8" id="8"/>
          <p:cNvSpPr/>
          <p:nvPr/>
        </p:nvSpPr>
        <p:spPr>
          <a:xfrm flipH="false" flipV="false" rot="0">
            <a:off x="10723245" y="3140112"/>
            <a:ext cx="7163439" cy="6417126"/>
          </a:xfrm>
          <a:custGeom>
            <a:avLst/>
            <a:gdLst/>
            <a:ahLst/>
            <a:cxnLst/>
            <a:rect r="r" b="b" t="t" l="l"/>
            <a:pathLst>
              <a:path h="6417126" w="7163439">
                <a:moveTo>
                  <a:pt x="0" y="0"/>
                </a:moveTo>
                <a:lnTo>
                  <a:pt x="7163438" y="0"/>
                </a:lnTo>
                <a:lnTo>
                  <a:pt x="7163438" y="6417126"/>
                </a:lnTo>
                <a:lnTo>
                  <a:pt x="0" y="6417126"/>
                </a:lnTo>
                <a:lnTo>
                  <a:pt x="0" y="0"/>
                </a:lnTo>
                <a:close/>
              </a:path>
            </a:pathLst>
          </a:custGeom>
          <a:blipFill>
            <a:blip r:embed="rId3"/>
            <a:stretch>
              <a:fillRect l="-14883" t="0" r="0" b="-28244"/>
            </a:stretch>
          </a:blipFill>
        </p:spPr>
      </p:sp>
      <p:sp>
        <p:nvSpPr>
          <p:cNvPr name="Freeform 9" id="9"/>
          <p:cNvSpPr/>
          <p:nvPr/>
        </p:nvSpPr>
        <p:spPr>
          <a:xfrm flipH="false" flipV="false" rot="0">
            <a:off x="6228632" y="4232041"/>
            <a:ext cx="5632445" cy="4431209"/>
          </a:xfrm>
          <a:custGeom>
            <a:avLst/>
            <a:gdLst/>
            <a:ahLst/>
            <a:cxnLst/>
            <a:rect r="r" b="b" t="t" l="l"/>
            <a:pathLst>
              <a:path h="4431209" w="5632445">
                <a:moveTo>
                  <a:pt x="0" y="0"/>
                </a:moveTo>
                <a:lnTo>
                  <a:pt x="5632445" y="0"/>
                </a:lnTo>
                <a:lnTo>
                  <a:pt x="5632445" y="4431209"/>
                </a:lnTo>
                <a:lnTo>
                  <a:pt x="0" y="4431209"/>
                </a:lnTo>
                <a:lnTo>
                  <a:pt x="0" y="0"/>
                </a:lnTo>
                <a:close/>
              </a:path>
            </a:pathLst>
          </a:custGeom>
          <a:blipFill>
            <a:blip r:embed="rId4"/>
            <a:stretch>
              <a:fillRect l="-17213" t="-38888" r="-22649" b="-38888"/>
            </a:stretch>
          </a:blipFill>
        </p:spPr>
      </p:sp>
      <p:sp>
        <p:nvSpPr>
          <p:cNvPr name="TextBox 10" id="10"/>
          <p:cNvSpPr txBox="true"/>
          <p:nvPr/>
        </p:nvSpPr>
        <p:spPr>
          <a:xfrm rot="0">
            <a:off x="495619" y="3817502"/>
            <a:ext cx="5425618" cy="5440798"/>
          </a:xfrm>
          <a:prstGeom prst="rect">
            <a:avLst/>
          </a:prstGeom>
        </p:spPr>
        <p:txBody>
          <a:bodyPr anchor="t" rtlCol="false" tIns="0" lIns="0" bIns="0" rIns="0">
            <a:spAutoFit/>
          </a:bodyPr>
          <a:lstStyle/>
          <a:p>
            <a:pPr algn="ctr">
              <a:lnSpc>
                <a:spcPts val="5022"/>
              </a:lnSpc>
              <a:spcBef>
                <a:spcPct val="0"/>
              </a:spcBef>
            </a:pPr>
            <a:r>
              <a:rPr lang="en-US" sz="3587">
                <a:solidFill>
                  <a:srgbClr val="FFFFFF"/>
                </a:solidFill>
                <a:latin typeface="Canva Sans Bold Italics"/>
                <a:ea typeface="Canva Sans Bold Italics"/>
                <a:cs typeface="Canva Sans Bold Italics"/>
                <a:sym typeface="Canva Sans Bold Italics"/>
              </a:rPr>
              <a:t>Objective:</a:t>
            </a:r>
          </a:p>
          <a:p>
            <a:pPr algn="ctr">
              <a:lnSpc>
                <a:spcPts val="3862"/>
              </a:lnSpc>
              <a:spcBef>
                <a:spcPct val="0"/>
              </a:spcBef>
            </a:pPr>
          </a:p>
          <a:p>
            <a:pPr algn="ctr">
              <a:lnSpc>
                <a:spcPts val="3862"/>
              </a:lnSpc>
              <a:spcBef>
                <a:spcPct val="0"/>
              </a:spcBef>
            </a:pPr>
            <a:r>
              <a:rPr lang="en-US" sz="2758">
                <a:solidFill>
                  <a:srgbClr val="FFFFFF"/>
                </a:solidFill>
                <a:latin typeface="Canva Sans"/>
                <a:ea typeface="Canva Sans"/>
                <a:cs typeface="Canva Sans"/>
                <a:sym typeface="Canva Sans"/>
              </a:rPr>
              <a:t>1. Analyze employee data to identify trends,</a:t>
            </a:r>
            <a:r>
              <a:rPr lang="en-US" sz="2758">
                <a:solidFill>
                  <a:srgbClr val="FFFFFF"/>
                </a:solidFill>
                <a:latin typeface="Canva Sans"/>
                <a:ea typeface="Canva Sans"/>
                <a:cs typeface="Canva Sans"/>
                <a:sym typeface="Canva Sans"/>
              </a:rPr>
              <a:t> patterns, and insights.</a:t>
            </a:r>
          </a:p>
          <a:p>
            <a:pPr algn="ctr">
              <a:lnSpc>
                <a:spcPts val="3862"/>
              </a:lnSpc>
              <a:spcBef>
                <a:spcPct val="0"/>
              </a:spcBef>
            </a:pPr>
            <a:r>
              <a:rPr lang="en-US" sz="2758">
                <a:solidFill>
                  <a:srgbClr val="FFFFFF"/>
                </a:solidFill>
                <a:latin typeface="Canva Sans"/>
                <a:ea typeface="Canva Sans"/>
                <a:cs typeface="Canva Sans"/>
                <a:sym typeface="Canva Sans"/>
              </a:rPr>
              <a:t>2. Evaluate employee performance, productivity, and job satisfaction.</a:t>
            </a:r>
          </a:p>
          <a:p>
            <a:pPr algn="ctr">
              <a:lnSpc>
                <a:spcPts val="3862"/>
              </a:lnSpc>
              <a:spcBef>
                <a:spcPct val="0"/>
              </a:spcBef>
            </a:pPr>
            <a:r>
              <a:rPr lang="en-US" sz="2758">
                <a:solidFill>
                  <a:srgbClr val="FFFFFF"/>
                </a:solidFill>
                <a:latin typeface="Canva Sans"/>
                <a:ea typeface="Canva Sans"/>
                <a:cs typeface="Canva Sans"/>
                <a:sym typeface="Canva Sans"/>
              </a:rPr>
              <a:t>3. Inform data-driven decisions on employee development, training, and retention.</a:t>
            </a:r>
          </a:p>
        </p:txBody>
      </p:sp>
      <p:sp>
        <p:nvSpPr>
          <p:cNvPr name="TextBox 11" id="11"/>
          <p:cNvSpPr txBox="true"/>
          <p:nvPr/>
        </p:nvSpPr>
        <p:spPr>
          <a:xfrm rot="0">
            <a:off x="11861077" y="3634458"/>
            <a:ext cx="6025607" cy="5629885"/>
          </a:xfrm>
          <a:prstGeom prst="rect">
            <a:avLst/>
          </a:prstGeom>
        </p:spPr>
        <p:txBody>
          <a:bodyPr anchor="t" rtlCol="false" tIns="0" lIns="0" bIns="0" rIns="0">
            <a:spAutoFit/>
          </a:bodyPr>
          <a:lstStyle/>
          <a:p>
            <a:pPr algn="ctr">
              <a:lnSpc>
                <a:spcPts val="5461"/>
              </a:lnSpc>
              <a:spcBef>
                <a:spcPct val="0"/>
              </a:spcBef>
            </a:pPr>
            <a:r>
              <a:rPr lang="en-US" sz="3900">
                <a:solidFill>
                  <a:srgbClr val="FFFFFF"/>
                </a:solidFill>
                <a:latin typeface="Canva Sans Bold Italics"/>
                <a:ea typeface="Canva Sans Bold Italics"/>
                <a:cs typeface="Canva Sans Bold Italics"/>
                <a:sym typeface="Canva Sans Bold Italics"/>
              </a:rPr>
              <a:t>Scope:</a:t>
            </a:r>
          </a:p>
          <a:p>
            <a:pPr algn="ctr">
              <a:lnSpc>
                <a:spcPts val="3921"/>
              </a:lnSpc>
              <a:spcBef>
                <a:spcPct val="0"/>
              </a:spcBef>
            </a:pPr>
          </a:p>
          <a:p>
            <a:pPr algn="ctr">
              <a:lnSpc>
                <a:spcPts val="3921"/>
              </a:lnSpc>
              <a:spcBef>
                <a:spcPct val="0"/>
              </a:spcBef>
            </a:pPr>
            <a:r>
              <a:rPr lang="en-US" sz="2800">
                <a:solidFill>
                  <a:srgbClr val="FFFFFF"/>
                </a:solidFill>
                <a:latin typeface="Canva Sans"/>
                <a:ea typeface="Canva Sans"/>
                <a:cs typeface="Canva Sans"/>
                <a:sym typeface="Canva Sans"/>
              </a:rPr>
              <a:t>1. Employee demographic data (age, tenure, department, job role).</a:t>
            </a:r>
          </a:p>
          <a:p>
            <a:pPr algn="ctr">
              <a:lnSpc>
                <a:spcPts val="3921"/>
              </a:lnSpc>
              <a:spcBef>
                <a:spcPct val="0"/>
              </a:spcBef>
            </a:pPr>
            <a:r>
              <a:rPr lang="en-US" sz="2800">
                <a:solidFill>
                  <a:srgbClr val="FFFFFF"/>
                </a:solidFill>
                <a:latin typeface="Canva Sans"/>
                <a:ea typeface="Canva Sans"/>
                <a:cs typeface="Canva Sans"/>
                <a:sym typeface="Canva Sans"/>
              </a:rPr>
              <a:t>2. Performance metrics (sales, productivity, quality, attendance).</a:t>
            </a:r>
          </a:p>
          <a:p>
            <a:pPr algn="ctr">
              <a:lnSpc>
                <a:spcPts val="3921"/>
              </a:lnSpc>
              <a:spcBef>
                <a:spcPct val="0"/>
              </a:spcBef>
            </a:pPr>
            <a:r>
              <a:rPr lang="en-US" sz="2800">
                <a:solidFill>
                  <a:srgbClr val="FFFFFF"/>
                </a:solidFill>
                <a:latin typeface="Canva Sans"/>
                <a:ea typeface="Canva Sans"/>
                <a:cs typeface="Canva Sans"/>
                <a:sym typeface="Canva Sans"/>
              </a:rPr>
              <a:t>3. Training and development data (courses, certifications, feedback).</a:t>
            </a:r>
          </a:p>
          <a:p>
            <a:pPr algn="ctr">
              <a:lnSpc>
                <a:spcPts val="3921"/>
              </a:lnSpc>
              <a:spcBef>
                <a:spcPct val="0"/>
              </a:spcBef>
            </a:pPr>
            <a:r>
              <a:rPr lang="en-US" sz="2800">
                <a:solidFill>
                  <a:srgbClr val="FFFFFF"/>
                </a:solidFill>
                <a:latin typeface="Canva Sans"/>
                <a:ea typeface="Canva Sans"/>
                <a:cs typeface="Canva Sans"/>
                <a:sym typeface="Canva Sans"/>
              </a:rPr>
              <a:t>4. Employee satisfaction and engagement data (surveys, feedback).</a:t>
            </a:r>
          </a:p>
        </p:txBody>
      </p:sp>
      <p:sp>
        <p:nvSpPr>
          <p:cNvPr name="TextBox 12" id="12"/>
          <p:cNvSpPr txBox="true"/>
          <p:nvPr/>
        </p:nvSpPr>
        <p:spPr>
          <a:xfrm rot="0">
            <a:off x="6228632" y="4587875"/>
            <a:ext cx="5632445" cy="3909576"/>
          </a:xfrm>
          <a:prstGeom prst="rect">
            <a:avLst/>
          </a:prstGeom>
        </p:spPr>
        <p:txBody>
          <a:bodyPr anchor="t" rtlCol="false" tIns="0" lIns="0" bIns="0" rIns="0">
            <a:spAutoFit/>
          </a:bodyPr>
          <a:lstStyle/>
          <a:p>
            <a:pPr algn="ctr">
              <a:lnSpc>
                <a:spcPts val="4486"/>
              </a:lnSpc>
              <a:spcBef>
                <a:spcPct val="0"/>
              </a:spcBef>
            </a:pPr>
            <a:r>
              <a:rPr lang="en-US" sz="3204">
                <a:solidFill>
                  <a:srgbClr val="181818"/>
                </a:solidFill>
                <a:latin typeface="Canva Sans Bold"/>
                <a:ea typeface="Canva Sans Bold"/>
                <a:cs typeface="Canva Sans Bold"/>
                <a:sym typeface="Canva Sans Bold"/>
              </a:rPr>
              <a:t>Data Sources:</a:t>
            </a:r>
          </a:p>
          <a:p>
            <a:pPr algn="ctr">
              <a:lnSpc>
                <a:spcPts val="4486"/>
              </a:lnSpc>
              <a:spcBef>
                <a:spcPct val="0"/>
              </a:spcBef>
            </a:pPr>
          </a:p>
          <a:p>
            <a:pPr algn="ctr">
              <a:lnSpc>
                <a:spcPts val="4486"/>
              </a:lnSpc>
              <a:spcBef>
                <a:spcPct val="0"/>
              </a:spcBef>
            </a:pPr>
            <a:r>
              <a:rPr lang="en-US" sz="3204">
                <a:solidFill>
                  <a:srgbClr val="181818"/>
                </a:solidFill>
                <a:latin typeface="Canva Sans"/>
                <a:ea typeface="Canva Sans"/>
                <a:cs typeface="Canva Sans"/>
                <a:sym typeface="Canva Sans"/>
              </a:rPr>
              <a:t>1. HR database.</a:t>
            </a:r>
          </a:p>
          <a:p>
            <a:pPr algn="ctr">
              <a:lnSpc>
                <a:spcPts val="4486"/>
              </a:lnSpc>
              <a:spcBef>
                <a:spcPct val="0"/>
              </a:spcBef>
            </a:pPr>
            <a:r>
              <a:rPr lang="en-US" sz="3204">
                <a:solidFill>
                  <a:srgbClr val="181818"/>
                </a:solidFill>
                <a:latin typeface="Canva Sans"/>
                <a:ea typeface="Canva Sans"/>
                <a:cs typeface="Canva Sans"/>
                <a:sym typeface="Canva Sans"/>
              </a:rPr>
              <a:t>2. Performance management system.</a:t>
            </a:r>
          </a:p>
          <a:p>
            <a:pPr algn="ctr">
              <a:lnSpc>
                <a:spcPts val="4486"/>
              </a:lnSpc>
              <a:spcBef>
                <a:spcPct val="0"/>
              </a:spcBef>
            </a:pPr>
            <a:r>
              <a:rPr lang="en-US" sz="3204">
                <a:solidFill>
                  <a:srgbClr val="181818"/>
                </a:solidFill>
                <a:latin typeface="Canva Sans"/>
                <a:ea typeface="Canva Sans"/>
                <a:cs typeface="Canva Sans"/>
                <a:sym typeface="Canva Sans"/>
              </a:rPr>
              <a:t>3. Training records.</a:t>
            </a:r>
          </a:p>
          <a:p>
            <a:pPr algn="ctr">
              <a:lnSpc>
                <a:spcPts val="4486"/>
              </a:lnSpc>
              <a:spcBef>
                <a:spcPct val="0"/>
              </a:spcBef>
            </a:pPr>
            <a:r>
              <a:rPr lang="en-US" sz="3204">
                <a:solidFill>
                  <a:srgbClr val="181818"/>
                </a:solidFill>
                <a:latin typeface="Canva Sans"/>
                <a:ea typeface="Canva Sans"/>
                <a:cs typeface="Canva Sans"/>
                <a:sym typeface="Canva Sans"/>
              </a:rPr>
              <a:t>4. Employee surveys.</a:t>
            </a:r>
          </a:p>
        </p:txBody>
      </p:sp>
      <p:sp>
        <p:nvSpPr>
          <p:cNvPr name="TextBox 13" id="13"/>
          <p:cNvSpPr txBox="true"/>
          <p:nvPr/>
        </p:nvSpPr>
        <p:spPr>
          <a:xfrm rot="0">
            <a:off x="3634970" y="254490"/>
            <a:ext cx="11018061" cy="1087756"/>
          </a:xfrm>
          <a:prstGeom prst="rect">
            <a:avLst/>
          </a:prstGeom>
        </p:spPr>
        <p:txBody>
          <a:bodyPr anchor="t" rtlCol="false" tIns="0" lIns="0" bIns="0" rIns="0">
            <a:spAutoFit/>
          </a:bodyPr>
          <a:lstStyle/>
          <a:p>
            <a:pPr algn="ctr">
              <a:lnSpc>
                <a:spcPts val="8819"/>
              </a:lnSpc>
            </a:pPr>
            <a:r>
              <a:rPr lang="en-US" sz="6299">
                <a:solidFill>
                  <a:srgbClr val="FFFFFF"/>
                </a:solidFill>
                <a:latin typeface="Lexend Giga"/>
                <a:ea typeface="Lexend Giga"/>
                <a:cs typeface="Lexend Giga"/>
                <a:sym typeface="Lexend Giga"/>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63410" y="2335866"/>
            <a:ext cx="8874119" cy="8874119"/>
          </a:xfrm>
          <a:custGeom>
            <a:avLst/>
            <a:gdLst/>
            <a:ahLst/>
            <a:cxnLst/>
            <a:rect r="r" b="b" t="t" l="l"/>
            <a:pathLst>
              <a:path h="8874119" w="8874119">
                <a:moveTo>
                  <a:pt x="0" y="0"/>
                </a:moveTo>
                <a:lnTo>
                  <a:pt x="8874119" y="0"/>
                </a:lnTo>
                <a:lnTo>
                  <a:pt x="8874119" y="8874119"/>
                </a:lnTo>
                <a:lnTo>
                  <a:pt x="0" y="8874119"/>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05151" y="3335395"/>
            <a:ext cx="3354149" cy="6951605"/>
          </a:xfrm>
          <a:custGeom>
            <a:avLst/>
            <a:gdLst/>
            <a:ahLst/>
            <a:cxnLst/>
            <a:rect r="r" b="b" t="t" l="l"/>
            <a:pathLst>
              <a:path h="6951605" w="3354149">
                <a:moveTo>
                  <a:pt x="0" y="0"/>
                </a:moveTo>
                <a:lnTo>
                  <a:pt x="3354149" y="0"/>
                </a:lnTo>
                <a:lnTo>
                  <a:pt x="3354149" y="6951605"/>
                </a:lnTo>
                <a:lnTo>
                  <a:pt x="0" y="6951605"/>
                </a:lnTo>
                <a:lnTo>
                  <a:pt x="0" y="0"/>
                </a:lnTo>
                <a:close/>
              </a:path>
            </a:pathLst>
          </a:custGeom>
          <a:blipFill>
            <a:blip r:embed="rId4"/>
            <a:stretch>
              <a:fillRect l="0" t="0" r="0" b="0"/>
            </a:stretch>
          </a:blipFill>
        </p:spPr>
      </p:sp>
      <p:sp>
        <p:nvSpPr>
          <p:cNvPr name="Freeform 4" id="4"/>
          <p:cNvSpPr/>
          <p:nvPr/>
        </p:nvSpPr>
        <p:spPr>
          <a:xfrm flipH="false" flipV="false" rot="0">
            <a:off x="2328016" y="8805711"/>
            <a:ext cx="4961398" cy="452589"/>
          </a:xfrm>
          <a:custGeom>
            <a:avLst/>
            <a:gdLst/>
            <a:ahLst/>
            <a:cxnLst/>
            <a:rect r="r" b="b" t="t" l="l"/>
            <a:pathLst>
              <a:path h="452589" w="4961398">
                <a:moveTo>
                  <a:pt x="0" y="0"/>
                </a:moveTo>
                <a:lnTo>
                  <a:pt x="4961398" y="0"/>
                </a:lnTo>
                <a:lnTo>
                  <a:pt x="4961398" y="452589"/>
                </a:lnTo>
                <a:lnTo>
                  <a:pt x="0" y="4525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77600" y="2782526"/>
            <a:ext cx="11921472" cy="7342732"/>
            <a:chOff x="0" y="0"/>
            <a:chExt cx="3139811" cy="1933888"/>
          </a:xfrm>
        </p:grpSpPr>
        <p:sp>
          <p:nvSpPr>
            <p:cNvPr name="Freeform 6" id="6"/>
            <p:cNvSpPr/>
            <p:nvPr/>
          </p:nvSpPr>
          <p:spPr>
            <a:xfrm flipH="false" flipV="false" rot="0">
              <a:off x="0" y="0"/>
              <a:ext cx="3139811" cy="1933888"/>
            </a:xfrm>
            <a:custGeom>
              <a:avLst/>
              <a:gdLst/>
              <a:ahLst/>
              <a:cxnLst/>
              <a:rect r="r" b="b" t="t" l="l"/>
              <a:pathLst>
                <a:path h="1933888" w="3139811">
                  <a:moveTo>
                    <a:pt x="33120" y="0"/>
                  </a:moveTo>
                  <a:lnTo>
                    <a:pt x="3106692" y="0"/>
                  </a:lnTo>
                  <a:cubicBezTo>
                    <a:pt x="3115476" y="0"/>
                    <a:pt x="3123900" y="3489"/>
                    <a:pt x="3130111" y="9701"/>
                  </a:cubicBezTo>
                  <a:cubicBezTo>
                    <a:pt x="3136322" y="15912"/>
                    <a:pt x="3139811" y="24336"/>
                    <a:pt x="3139811" y="33120"/>
                  </a:cubicBezTo>
                  <a:lnTo>
                    <a:pt x="3139811" y="1900768"/>
                  </a:lnTo>
                  <a:cubicBezTo>
                    <a:pt x="3139811" y="1919060"/>
                    <a:pt x="3124983" y="1933888"/>
                    <a:pt x="3106692" y="1933888"/>
                  </a:cubicBezTo>
                  <a:lnTo>
                    <a:pt x="33120" y="1933888"/>
                  </a:lnTo>
                  <a:cubicBezTo>
                    <a:pt x="24336" y="1933888"/>
                    <a:pt x="15912" y="1930399"/>
                    <a:pt x="9701" y="1924188"/>
                  </a:cubicBezTo>
                  <a:cubicBezTo>
                    <a:pt x="3489" y="1917976"/>
                    <a:pt x="0" y="1909552"/>
                    <a:pt x="0" y="1900768"/>
                  </a:cubicBezTo>
                  <a:lnTo>
                    <a:pt x="0" y="33120"/>
                  </a:lnTo>
                  <a:cubicBezTo>
                    <a:pt x="0" y="14828"/>
                    <a:pt x="14828" y="0"/>
                    <a:pt x="33120" y="0"/>
                  </a:cubicBezTo>
                  <a:close/>
                </a:path>
              </a:pathLst>
            </a:custGeom>
            <a:solidFill>
              <a:srgbClr val="718BAB"/>
            </a:solidFill>
          </p:spPr>
        </p:sp>
        <p:sp>
          <p:nvSpPr>
            <p:cNvPr name="TextBox 7" id="7"/>
            <p:cNvSpPr txBox="true"/>
            <p:nvPr/>
          </p:nvSpPr>
          <p:spPr>
            <a:xfrm>
              <a:off x="0" y="-66675"/>
              <a:ext cx="3139811" cy="2000563"/>
            </a:xfrm>
            <a:prstGeom prst="rect">
              <a:avLst/>
            </a:prstGeom>
          </p:spPr>
          <p:txBody>
            <a:bodyPr anchor="ctr" rtlCol="false" tIns="50800" lIns="50800" bIns="50800" rIns="50800"/>
            <a:lstStyle/>
            <a:p>
              <a:pPr algn="ctr">
                <a:lnSpc>
                  <a:spcPts val="3639"/>
                </a:lnSpc>
              </a:pPr>
            </a:p>
            <a:p>
              <a:pPr algn="ctr">
                <a:lnSpc>
                  <a:spcPts val="3639"/>
                </a:lnSpc>
              </a:pPr>
            </a:p>
          </p:txBody>
        </p:sp>
      </p:grpSp>
      <p:sp>
        <p:nvSpPr>
          <p:cNvPr name="Freeform 8" id="8"/>
          <p:cNvSpPr/>
          <p:nvPr/>
        </p:nvSpPr>
        <p:spPr>
          <a:xfrm flipH="false" flipV="false" rot="0">
            <a:off x="680248" y="6453892"/>
            <a:ext cx="10997916" cy="3420941"/>
          </a:xfrm>
          <a:custGeom>
            <a:avLst/>
            <a:gdLst/>
            <a:ahLst/>
            <a:cxnLst/>
            <a:rect r="r" b="b" t="t" l="l"/>
            <a:pathLst>
              <a:path h="3420941" w="10997916">
                <a:moveTo>
                  <a:pt x="0" y="0"/>
                </a:moveTo>
                <a:lnTo>
                  <a:pt x="10997916" y="0"/>
                </a:lnTo>
                <a:lnTo>
                  <a:pt x="10997916" y="3420940"/>
                </a:lnTo>
                <a:lnTo>
                  <a:pt x="0" y="3420940"/>
                </a:lnTo>
                <a:lnTo>
                  <a:pt x="0" y="0"/>
                </a:lnTo>
                <a:close/>
              </a:path>
            </a:pathLst>
          </a:custGeom>
          <a:blipFill>
            <a:blip r:embed="rId7"/>
            <a:stretch>
              <a:fillRect l="0" t="-250779" r="-19873" b="-34600"/>
            </a:stretch>
          </a:blipFill>
        </p:spPr>
      </p:sp>
      <p:sp>
        <p:nvSpPr>
          <p:cNvPr name="TextBox 9" id="9"/>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06</a:t>
            </a:r>
          </a:p>
        </p:txBody>
      </p:sp>
      <p:sp>
        <p:nvSpPr>
          <p:cNvPr name="TextBox 10" id="10"/>
          <p:cNvSpPr txBox="true"/>
          <p:nvPr/>
        </p:nvSpPr>
        <p:spPr>
          <a:xfrm rot="0">
            <a:off x="512113" y="54893"/>
            <a:ext cx="11587395" cy="888247"/>
          </a:xfrm>
          <a:prstGeom prst="rect">
            <a:avLst/>
          </a:prstGeom>
        </p:spPr>
        <p:txBody>
          <a:bodyPr anchor="t" rtlCol="false" tIns="0" lIns="0" bIns="0" rIns="0">
            <a:spAutoFit/>
          </a:bodyPr>
          <a:lstStyle/>
          <a:p>
            <a:pPr algn="l">
              <a:lnSpc>
                <a:spcPts val="7216"/>
              </a:lnSpc>
              <a:spcBef>
                <a:spcPct val="0"/>
              </a:spcBef>
            </a:pPr>
            <a:r>
              <a:rPr lang="en-US" sz="5154">
                <a:solidFill>
                  <a:srgbClr val="0F4992"/>
                </a:solidFill>
                <a:latin typeface="Lexend Exa"/>
                <a:ea typeface="Lexend Exa"/>
                <a:cs typeface="Lexend Exa"/>
                <a:sym typeface="Lexend Exa"/>
              </a:rPr>
              <a:t>WHO ARE THE END USERS ?</a:t>
            </a:r>
          </a:p>
        </p:txBody>
      </p:sp>
      <p:sp>
        <p:nvSpPr>
          <p:cNvPr name="TextBox 11" id="11"/>
          <p:cNvSpPr txBox="true"/>
          <p:nvPr/>
        </p:nvSpPr>
        <p:spPr>
          <a:xfrm rot="0">
            <a:off x="231192" y="1138942"/>
            <a:ext cx="16103692" cy="1367359"/>
          </a:xfrm>
          <a:prstGeom prst="rect">
            <a:avLst/>
          </a:prstGeom>
        </p:spPr>
        <p:txBody>
          <a:bodyPr anchor="t" rtlCol="false" tIns="0" lIns="0" bIns="0" rIns="0">
            <a:spAutoFit/>
          </a:bodyPr>
          <a:lstStyle/>
          <a:p>
            <a:pPr algn="l">
              <a:lnSpc>
                <a:spcPts val="5483"/>
              </a:lnSpc>
              <a:spcBef>
                <a:spcPct val="0"/>
              </a:spcBef>
            </a:pPr>
            <a:r>
              <a:rPr lang="en-US" sz="3916">
                <a:solidFill>
                  <a:srgbClr val="000000"/>
                </a:solidFill>
                <a:latin typeface="Canva Sans"/>
                <a:ea typeface="Canva Sans"/>
                <a:cs typeface="Canva Sans"/>
                <a:sym typeface="Canva Sans"/>
              </a:rPr>
              <a:t>In the context of the Employee Data Analysis using Excel project, potential end-users may include:</a:t>
            </a:r>
          </a:p>
        </p:txBody>
      </p:sp>
      <p:sp>
        <p:nvSpPr>
          <p:cNvPr name="TextBox 12" id="12"/>
          <p:cNvSpPr txBox="true"/>
          <p:nvPr/>
        </p:nvSpPr>
        <p:spPr>
          <a:xfrm rot="0">
            <a:off x="512113" y="2823025"/>
            <a:ext cx="5996660" cy="3256993"/>
          </a:xfrm>
          <a:prstGeom prst="rect">
            <a:avLst/>
          </a:prstGeom>
        </p:spPr>
        <p:txBody>
          <a:bodyPr anchor="t" rtlCol="false" tIns="0" lIns="0" bIns="0" rIns="0">
            <a:spAutoFit/>
          </a:bodyPr>
          <a:lstStyle/>
          <a:p>
            <a:pPr algn="l">
              <a:lnSpc>
                <a:spcPts val="3705"/>
              </a:lnSpc>
            </a:pPr>
            <a:r>
              <a:rPr lang="en-US" sz="2646">
                <a:solidFill>
                  <a:srgbClr val="000000"/>
                </a:solidFill>
                <a:latin typeface="Canva Sans Bold"/>
                <a:ea typeface="Canva Sans Bold"/>
                <a:cs typeface="Canva Sans Bold"/>
                <a:sym typeface="Canva Sans Bold"/>
              </a:rPr>
              <a:t>Primary End-Users:</a:t>
            </a:r>
          </a:p>
          <a:p>
            <a:pPr algn="l">
              <a:lnSpc>
                <a:spcPts val="3705"/>
              </a:lnSpc>
            </a:pPr>
          </a:p>
          <a:p>
            <a:pPr algn="l">
              <a:lnSpc>
                <a:spcPts val="3705"/>
              </a:lnSpc>
            </a:pPr>
            <a:r>
              <a:rPr lang="en-US" sz="2646">
                <a:solidFill>
                  <a:srgbClr val="000000"/>
                </a:solidFill>
                <a:latin typeface="Canva Sans Bold"/>
                <a:ea typeface="Canva Sans Bold"/>
                <a:cs typeface="Canva Sans Bold"/>
                <a:sym typeface="Canva Sans Bold"/>
              </a:rPr>
              <a:t>1. HR Managers</a:t>
            </a:r>
          </a:p>
          <a:p>
            <a:pPr algn="l">
              <a:lnSpc>
                <a:spcPts val="3705"/>
              </a:lnSpc>
            </a:pPr>
            <a:r>
              <a:rPr lang="en-US" sz="2646">
                <a:solidFill>
                  <a:srgbClr val="000000"/>
                </a:solidFill>
                <a:latin typeface="Canva Sans Bold"/>
                <a:ea typeface="Canva Sans Bold"/>
                <a:cs typeface="Canva Sans Bold"/>
                <a:sym typeface="Canva Sans Bold"/>
              </a:rPr>
              <a:t>2. Talent Development Teams</a:t>
            </a:r>
          </a:p>
          <a:p>
            <a:pPr algn="l">
              <a:lnSpc>
                <a:spcPts val="3705"/>
              </a:lnSpc>
            </a:pPr>
            <a:r>
              <a:rPr lang="en-US" sz="2646">
                <a:solidFill>
                  <a:srgbClr val="000000"/>
                </a:solidFill>
                <a:latin typeface="Canva Sans Bold"/>
                <a:ea typeface="Canva Sans Bold"/>
                <a:cs typeface="Canva Sans Bold"/>
                <a:sym typeface="Canva Sans Bold"/>
              </a:rPr>
              <a:t>3. Department Heads</a:t>
            </a:r>
          </a:p>
          <a:p>
            <a:pPr algn="l">
              <a:lnSpc>
                <a:spcPts val="3705"/>
              </a:lnSpc>
            </a:pPr>
            <a:r>
              <a:rPr lang="en-US" sz="2646">
                <a:solidFill>
                  <a:srgbClr val="000000"/>
                </a:solidFill>
                <a:latin typeface="Canva Sans Bold"/>
                <a:ea typeface="Canva Sans Bold"/>
                <a:cs typeface="Canva Sans Bold"/>
                <a:sym typeface="Canva Sans Bold"/>
              </a:rPr>
              <a:t>4. Line Managers</a:t>
            </a:r>
          </a:p>
          <a:p>
            <a:pPr algn="l">
              <a:lnSpc>
                <a:spcPts val="3705"/>
              </a:lnSpc>
              <a:spcBef>
                <a:spcPct val="0"/>
              </a:spcBef>
            </a:pPr>
            <a:r>
              <a:rPr lang="en-US" sz="2646">
                <a:solidFill>
                  <a:srgbClr val="000000"/>
                </a:solidFill>
                <a:latin typeface="Canva Sans Bold"/>
                <a:ea typeface="Canva Sans Bold"/>
                <a:cs typeface="Canva Sans Bold"/>
                <a:sym typeface="Canva Sans Bold"/>
              </a:rPr>
              <a:t>5. Business Analysts</a:t>
            </a:r>
          </a:p>
        </p:txBody>
      </p:sp>
      <p:sp>
        <p:nvSpPr>
          <p:cNvPr name="TextBox 13" id="13"/>
          <p:cNvSpPr txBox="true"/>
          <p:nvPr/>
        </p:nvSpPr>
        <p:spPr>
          <a:xfrm rot="0">
            <a:off x="6179206" y="2823025"/>
            <a:ext cx="5632483" cy="3256915"/>
          </a:xfrm>
          <a:prstGeom prst="rect">
            <a:avLst/>
          </a:prstGeom>
        </p:spPr>
        <p:txBody>
          <a:bodyPr anchor="t" rtlCol="false" tIns="0" lIns="0" bIns="0" rIns="0">
            <a:spAutoFit/>
          </a:bodyPr>
          <a:lstStyle/>
          <a:p>
            <a:pPr algn="just">
              <a:lnSpc>
                <a:spcPts val="3709"/>
              </a:lnSpc>
              <a:spcBef>
                <a:spcPct val="0"/>
              </a:spcBef>
            </a:pPr>
            <a:r>
              <a:rPr lang="en-US" sz="2649">
                <a:solidFill>
                  <a:srgbClr val="000000"/>
                </a:solidFill>
                <a:latin typeface="Canva Sans Bold"/>
                <a:ea typeface="Canva Sans Bold"/>
                <a:cs typeface="Canva Sans Bold"/>
                <a:sym typeface="Canva Sans Bold"/>
              </a:rPr>
              <a:t>Secondary End-Users:</a:t>
            </a:r>
          </a:p>
          <a:p>
            <a:pPr algn="just">
              <a:lnSpc>
                <a:spcPts val="3709"/>
              </a:lnSpc>
              <a:spcBef>
                <a:spcPct val="0"/>
              </a:spcBef>
            </a:pPr>
          </a:p>
          <a:p>
            <a:pPr algn="just">
              <a:lnSpc>
                <a:spcPts val="3709"/>
              </a:lnSpc>
              <a:spcBef>
                <a:spcPct val="0"/>
              </a:spcBef>
            </a:pPr>
            <a:r>
              <a:rPr lang="en-US" sz="2649">
                <a:solidFill>
                  <a:srgbClr val="000000"/>
                </a:solidFill>
                <a:latin typeface="Canva Sans Bold"/>
                <a:ea typeface="Canva Sans Bold"/>
                <a:cs typeface="Canva Sans Bold"/>
                <a:sym typeface="Canva Sans Bold"/>
              </a:rPr>
              <a:t>1. Executives (e.g., CEO, CFO)</a:t>
            </a:r>
          </a:p>
          <a:p>
            <a:pPr algn="just">
              <a:lnSpc>
                <a:spcPts val="3709"/>
              </a:lnSpc>
              <a:spcBef>
                <a:spcPct val="0"/>
              </a:spcBef>
            </a:pPr>
            <a:r>
              <a:rPr lang="en-US" sz="2649">
                <a:solidFill>
                  <a:srgbClr val="000000"/>
                </a:solidFill>
                <a:latin typeface="Canva Sans Bold"/>
                <a:ea typeface="Canva Sans Bold"/>
                <a:cs typeface="Canva Sans Bold"/>
                <a:sym typeface="Canva Sans Bold"/>
              </a:rPr>
              <a:t>2. Operations Managers</a:t>
            </a:r>
          </a:p>
          <a:p>
            <a:pPr algn="just">
              <a:lnSpc>
                <a:spcPts val="3709"/>
              </a:lnSpc>
              <a:spcBef>
                <a:spcPct val="0"/>
              </a:spcBef>
            </a:pPr>
            <a:r>
              <a:rPr lang="en-US" sz="2649">
                <a:solidFill>
                  <a:srgbClr val="000000"/>
                </a:solidFill>
                <a:latin typeface="Canva Sans Bold"/>
                <a:ea typeface="Canva Sans Bold"/>
                <a:cs typeface="Canva Sans Bold"/>
                <a:sym typeface="Canva Sans Bold"/>
              </a:rPr>
              <a:t>3. Training and Development Professionals</a:t>
            </a:r>
          </a:p>
          <a:p>
            <a:pPr algn="just">
              <a:lnSpc>
                <a:spcPts val="3709"/>
              </a:lnSpc>
              <a:spcBef>
                <a:spcPct val="0"/>
              </a:spcBef>
            </a:pPr>
            <a:r>
              <a:rPr lang="en-US" sz="2649">
                <a:solidFill>
                  <a:srgbClr val="000000"/>
                </a:solidFill>
                <a:latin typeface="Canva Sans Bold"/>
                <a:ea typeface="Canva Sans Bold"/>
                <a:cs typeface="Canva Sans Bold"/>
                <a:sym typeface="Canva Sans Bold"/>
              </a:rPr>
              <a:t>4. IT and Data Analytics Teams</a:t>
            </a:r>
          </a:p>
        </p:txBody>
      </p:sp>
      <p:sp>
        <p:nvSpPr>
          <p:cNvPr name="TextBox 14" id="14"/>
          <p:cNvSpPr txBox="true"/>
          <p:nvPr/>
        </p:nvSpPr>
        <p:spPr>
          <a:xfrm rot="0">
            <a:off x="737603" y="6583607"/>
            <a:ext cx="10883205" cy="2693383"/>
          </a:xfrm>
          <a:prstGeom prst="rect">
            <a:avLst/>
          </a:prstGeom>
        </p:spPr>
        <p:txBody>
          <a:bodyPr anchor="t" rtlCol="false" tIns="0" lIns="0" bIns="0" rIns="0">
            <a:spAutoFit/>
          </a:bodyPr>
          <a:lstStyle/>
          <a:p>
            <a:pPr algn="ctr">
              <a:lnSpc>
                <a:spcPts val="4320"/>
              </a:lnSpc>
              <a:spcBef>
                <a:spcPct val="0"/>
              </a:spcBef>
            </a:pPr>
            <a:r>
              <a:rPr lang="en-US" sz="3086">
                <a:solidFill>
                  <a:srgbClr val="000000"/>
                </a:solidFill>
                <a:latin typeface="Canva Sans Bold"/>
                <a:ea typeface="Canva Sans Bold"/>
                <a:cs typeface="Canva Sans Bold"/>
                <a:sym typeface="Canva Sans Bold"/>
              </a:rPr>
              <a:t>Indirect End-Users:</a:t>
            </a:r>
          </a:p>
          <a:p>
            <a:pPr algn="ctr">
              <a:lnSpc>
                <a:spcPts val="4320"/>
              </a:lnSpc>
              <a:spcBef>
                <a:spcPct val="0"/>
              </a:spcBef>
            </a:pPr>
          </a:p>
          <a:p>
            <a:pPr algn="ctr">
              <a:lnSpc>
                <a:spcPts val="4320"/>
              </a:lnSpc>
              <a:spcBef>
                <a:spcPct val="0"/>
              </a:spcBef>
            </a:pPr>
            <a:r>
              <a:rPr lang="en-US" sz="3086">
                <a:solidFill>
                  <a:srgbClr val="000000"/>
                </a:solidFill>
                <a:latin typeface="Canva Sans Bold"/>
                <a:ea typeface="Canva Sans Bold"/>
                <a:cs typeface="Canva Sans Bold"/>
                <a:sym typeface="Canva Sans Bold"/>
              </a:rPr>
              <a:t>1. Employees (benefiting from data-driven decisions)</a:t>
            </a:r>
          </a:p>
          <a:p>
            <a:pPr algn="ctr">
              <a:lnSpc>
                <a:spcPts val="4320"/>
              </a:lnSpc>
              <a:spcBef>
                <a:spcPct val="0"/>
              </a:spcBef>
            </a:pPr>
            <a:r>
              <a:rPr lang="en-US" sz="3086">
                <a:solidFill>
                  <a:srgbClr val="000000"/>
                </a:solidFill>
                <a:latin typeface="Canva Sans Bold"/>
                <a:ea typeface="Canva Sans Bold"/>
                <a:cs typeface="Canva Sans Bold"/>
                <a:sym typeface="Canva Sans Bold"/>
              </a:rPr>
              <a:t>2. Stakeholders (e.g., investors, board members)</a:t>
            </a:r>
          </a:p>
          <a:p>
            <a:pPr algn="ctr">
              <a:lnSpc>
                <a:spcPts val="4320"/>
              </a:lnSpc>
              <a:spcBef>
                <a:spcPct val="0"/>
              </a:spcBef>
            </a:pPr>
            <a:r>
              <a:rPr lang="en-US" sz="3086">
                <a:solidFill>
                  <a:srgbClr val="000000"/>
                </a:solidFill>
                <a:latin typeface="Canva Sans Bold"/>
                <a:ea typeface="Canva Sans Bold"/>
                <a:cs typeface="Canva Sans Bold"/>
                <a:sym typeface="Canva Sans Bold"/>
              </a:rPr>
              <a:t>3. External partners (e.g., training providers, consultants</a:t>
            </a:r>
            <a:r>
              <a:rPr lang="en-US" sz="3086">
                <a:solidFill>
                  <a:srgbClr val="000000"/>
                </a:solidFill>
                <a:latin typeface="Canva Sans"/>
                <a:ea typeface="Canva Sans"/>
                <a:cs typeface="Canva Sans"/>
                <a:sym typeface="Canva Sans"/>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938">
                <a:alpha val="100000"/>
              </a:srgbClr>
            </a:gs>
            <a:gs pos="100000">
              <a:srgbClr val="000935">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742214" y="7517955"/>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5470FF">
                    <a:alpha val="100000"/>
                  </a:srgbClr>
                </a:gs>
                <a:gs pos="100000">
                  <a:srgbClr val="1F3291">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5470FF">
                    <a:alpha val="100000"/>
                  </a:srgbClr>
                </a:gs>
                <a:gs pos="100000">
                  <a:srgbClr val="1F3291">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212171" y="1346464"/>
            <a:ext cx="954618" cy="883656"/>
            <a:chOff x="0" y="0"/>
            <a:chExt cx="961330" cy="889870"/>
          </a:xfrm>
        </p:grpSpPr>
        <p:sp>
          <p:nvSpPr>
            <p:cNvPr name="Freeform 9" id="9"/>
            <p:cNvSpPr/>
            <p:nvPr/>
          </p:nvSpPr>
          <p:spPr>
            <a:xfrm flipH="false" flipV="false" rot="0">
              <a:off x="0" y="0"/>
              <a:ext cx="961330" cy="889870"/>
            </a:xfrm>
            <a:custGeom>
              <a:avLst/>
              <a:gdLst/>
              <a:ahLst/>
              <a:cxnLst/>
              <a:rect r="r" b="b" t="t" l="l"/>
              <a:pathLst>
                <a:path h="889870" w="961330">
                  <a:moveTo>
                    <a:pt x="0" y="0"/>
                  </a:moveTo>
                  <a:lnTo>
                    <a:pt x="961330" y="0"/>
                  </a:lnTo>
                  <a:lnTo>
                    <a:pt x="961330" y="889870"/>
                  </a:lnTo>
                  <a:lnTo>
                    <a:pt x="0" y="889870"/>
                  </a:lnTo>
                  <a:close/>
                </a:path>
              </a:pathLst>
            </a:custGeom>
            <a:gradFill rotWithShape="true">
              <a:gsLst>
                <a:gs pos="0">
                  <a:srgbClr val="5470FF">
                    <a:alpha val="100000"/>
                  </a:srgbClr>
                </a:gs>
                <a:gs pos="100000">
                  <a:srgbClr val="1F3291">
                    <a:alpha val="100000"/>
                  </a:srgbClr>
                </a:gs>
              </a:gsLst>
              <a:lin ang="2700000"/>
            </a:gradFill>
          </p:spPr>
        </p:sp>
        <p:sp>
          <p:nvSpPr>
            <p:cNvPr name="TextBox 10" id="10"/>
            <p:cNvSpPr txBox="true"/>
            <p:nvPr/>
          </p:nvSpPr>
          <p:spPr>
            <a:xfrm>
              <a:off x="0" y="-38100"/>
              <a:ext cx="961330" cy="92797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683662" y="722169"/>
            <a:ext cx="5575638" cy="10151179"/>
            <a:chOff x="0" y="0"/>
            <a:chExt cx="1468481" cy="2673562"/>
          </a:xfrm>
        </p:grpSpPr>
        <p:sp>
          <p:nvSpPr>
            <p:cNvPr name="Freeform 12" id="12"/>
            <p:cNvSpPr/>
            <p:nvPr/>
          </p:nvSpPr>
          <p:spPr>
            <a:xfrm flipH="false" flipV="false" rot="0">
              <a:off x="0" y="0"/>
              <a:ext cx="1468481" cy="2673562"/>
            </a:xfrm>
            <a:custGeom>
              <a:avLst/>
              <a:gdLst/>
              <a:ahLst/>
              <a:cxnLst/>
              <a:rect r="r" b="b" t="t" l="l"/>
              <a:pathLst>
                <a:path h="2673562" w="1468481">
                  <a:moveTo>
                    <a:pt x="70815" y="0"/>
                  </a:moveTo>
                  <a:lnTo>
                    <a:pt x="1397666" y="0"/>
                  </a:lnTo>
                  <a:cubicBezTo>
                    <a:pt x="1436776" y="0"/>
                    <a:pt x="1468481" y="31705"/>
                    <a:pt x="1468481" y="70815"/>
                  </a:cubicBezTo>
                  <a:lnTo>
                    <a:pt x="1468481" y="2602747"/>
                  </a:lnTo>
                  <a:cubicBezTo>
                    <a:pt x="1468481" y="2641857"/>
                    <a:pt x="1436776" y="2673562"/>
                    <a:pt x="1397666" y="2673562"/>
                  </a:cubicBezTo>
                  <a:lnTo>
                    <a:pt x="70815" y="2673562"/>
                  </a:lnTo>
                  <a:cubicBezTo>
                    <a:pt x="31705" y="2673562"/>
                    <a:pt x="0" y="2641857"/>
                    <a:pt x="0" y="2602747"/>
                  </a:cubicBezTo>
                  <a:lnTo>
                    <a:pt x="0" y="70815"/>
                  </a:lnTo>
                  <a:cubicBezTo>
                    <a:pt x="0" y="31705"/>
                    <a:pt x="31705" y="0"/>
                    <a:pt x="70815" y="0"/>
                  </a:cubicBezTo>
                  <a:close/>
                </a:path>
              </a:pathLst>
            </a:custGeom>
            <a:solidFill>
              <a:srgbClr val="0F4E9B"/>
            </a:solidFill>
          </p:spPr>
        </p:sp>
        <p:sp>
          <p:nvSpPr>
            <p:cNvPr name="TextBox 13" id="13"/>
            <p:cNvSpPr txBox="true"/>
            <p:nvPr/>
          </p:nvSpPr>
          <p:spPr>
            <a:xfrm>
              <a:off x="0" y="-57150"/>
              <a:ext cx="1468481" cy="2730712"/>
            </a:xfrm>
            <a:prstGeom prst="rect">
              <a:avLst/>
            </a:prstGeom>
          </p:spPr>
          <p:txBody>
            <a:bodyPr anchor="ctr" rtlCol="false" tIns="50800" lIns="50800" bIns="50800" rIns="50800"/>
            <a:lstStyle/>
            <a:p>
              <a:pPr algn="ctr">
                <a:lnSpc>
                  <a:spcPts val="4059"/>
                </a:lnSpc>
              </a:pPr>
              <a:r>
                <a:rPr lang="en-US" sz="2899">
                  <a:solidFill>
                    <a:srgbClr val="FFFFFF"/>
                  </a:solidFill>
                  <a:latin typeface="Canva Sans Bold"/>
                  <a:ea typeface="Canva Sans Bold"/>
                  <a:cs typeface="Canva Sans Bold"/>
                  <a:sym typeface="Canva Sans Bold"/>
                </a:rPr>
                <a:t>Value Proposition:</a:t>
              </a:r>
            </a:p>
            <a:p>
              <a:pPr algn="ctr">
                <a:lnSpc>
                  <a:spcPts val="3639"/>
                </a:lnSpc>
              </a:pPr>
            </a:p>
            <a:p>
              <a:pPr algn="ctr">
                <a:lnSpc>
                  <a:spcPts val="3639"/>
                </a:lnSpc>
              </a:pPr>
              <a:r>
                <a:rPr lang="en-US" sz="2599">
                  <a:solidFill>
                    <a:srgbClr val="FFFFFF"/>
                  </a:solidFill>
                  <a:latin typeface="Canva Sans"/>
                  <a:ea typeface="Canva Sans"/>
                  <a:cs typeface="Canva Sans"/>
                  <a:sym typeface="Canva Sans"/>
                </a:rPr>
                <a:t>"Unlock data-driven decisions with our Employee Insights Dashboard, empowering HR leaders and managers to:</a:t>
              </a:r>
            </a:p>
            <a:p>
              <a:pPr algn="ctr">
                <a:lnSpc>
                  <a:spcPts val="3639"/>
                </a:lnSpc>
              </a:pPr>
            </a:p>
            <a:p>
              <a:pPr algn="ctr">
                <a:lnSpc>
                  <a:spcPts val="3639"/>
                </a:lnSpc>
              </a:pPr>
              <a:r>
                <a:rPr lang="en-US" sz="2599">
                  <a:solidFill>
                    <a:srgbClr val="FFFFFF"/>
                  </a:solidFill>
                  <a:latin typeface="Canva Sans"/>
                  <a:ea typeface="Canva Sans"/>
                  <a:cs typeface="Canva Sans"/>
                  <a:sym typeface="Canva Sans"/>
                </a:rPr>
                <a:t>1. Boost employee performance and productivity</a:t>
              </a:r>
            </a:p>
            <a:p>
              <a:pPr algn="ctr">
                <a:lnSpc>
                  <a:spcPts val="3639"/>
                </a:lnSpc>
              </a:pPr>
              <a:r>
                <a:rPr lang="en-US" sz="2599">
                  <a:solidFill>
                    <a:srgbClr val="FFFFFF"/>
                  </a:solidFill>
                  <a:latin typeface="Canva Sans"/>
                  <a:ea typeface="Canva Sans"/>
                  <a:cs typeface="Canva Sans"/>
                  <a:sym typeface="Canva Sans"/>
                </a:rPr>
                <a:t>2. Enhance job satisfaction and engagement</a:t>
              </a:r>
            </a:p>
            <a:p>
              <a:pPr algn="ctr">
                <a:lnSpc>
                  <a:spcPts val="3639"/>
                </a:lnSpc>
              </a:pPr>
              <a:r>
                <a:rPr lang="en-US" sz="2599">
                  <a:solidFill>
                    <a:srgbClr val="FFFFFF"/>
                  </a:solidFill>
                  <a:latin typeface="Canva Sans"/>
                  <a:ea typeface="Canva Sans"/>
                  <a:cs typeface="Canva Sans"/>
                  <a:sym typeface="Canva Sans"/>
                </a:rPr>
                <a:t>3. Optimize training and development initiatives</a:t>
              </a:r>
            </a:p>
            <a:p>
              <a:pPr algn="ctr">
                <a:lnSpc>
                  <a:spcPts val="3639"/>
                </a:lnSpc>
              </a:pPr>
              <a:r>
                <a:rPr lang="en-US" sz="2599">
                  <a:solidFill>
                    <a:srgbClr val="FFFFFF"/>
                  </a:solidFill>
                  <a:latin typeface="Canva Sans"/>
                  <a:ea typeface="Canva Sans"/>
                  <a:cs typeface="Canva Sans"/>
                  <a:sym typeface="Canva Sans"/>
                </a:rPr>
                <a:t>4. Improve retention and reduce turnover costs</a:t>
              </a:r>
            </a:p>
            <a:p>
              <a:pPr algn="ctr">
                <a:lnSpc>
                  <a:spcPts val="3639"/>
                </a:lnSpc>
              </a:pPr>
              <a:r>
                <a:rPr lang="en-US" sz="2599">
                  <a:solidFill>
                    <a:srgbClr val="FFFFFF"/>
                  </a:solidFill>
                  <a:latin typeface="Canva Sans"/>
                  <a:ea typeface="Canva Sans"/>
                  <a:cs typeface="Canva Sans"/>
                  <a:sym typeface="Canva Sans"/>
                </a:rPr>
                <a:t>5. Make informed decisions with actionable insights</a:t>
              </a:r>
            </a:p>
            <a:p>
              <a:pPr algn="ctr">
                <a:lnSpc>
                  <a:spcPts val="3639"/>
                </a:lnSpc>
              </a:pPr>
            </a:p>
          </p:txBody>
        </p:sp>
      </p:grpSp>
      <p:sp>
        <p:nvSpPr>
          <p:cNvPr name="Freeform 14" id="14"/>
          <p:cNvSpPr/>
          <p:nvPr/>
        </p:nvSpPr>
        <p:spPr>
          <a:xfrm flipH="false" flipV="false" rot="0">
            <a:off x="314781" y="167803"/>
            <a:ext cx="12329443" cy="2357322"/>
          </a:xfrm>
          <a:custGeom>
            <a:avLst/>
            <a:gdLst/>
            <a:ahLst/>
            <a:cxnLst/>
            <a:rect r="r" b="b" t="t" l="l"/>
            <a:pathLst>
              <a:path h="2357322" w="12329443">
                <a:moveTo>
                  <a:pt x="0" y="0"/>
                </a:moveTo>
                <a:lnTo>
                  <a:pt x="12329443" y="0"/>
                </a:lnTo>
                <a:lnTo>
                  <a:pt x="12329443" y="2357322"/>
                </a:lnTo>
                <a:lnTo>
                  <a:pt x="0" y="2357322"/>
                </a:lnTo>
                <a:lnTo>
                  <a:pt x="0" y="0"/>
                </a:lnTo>
                <a:close/>
              </a:path>
            </a:pathLst>
          </a:custGeom>
          <a:blipFill>
            <a:blip r:embed="rId2"/>
            <a:stretch>
              <a:fillRect l="-9296" t="0" r="-7258" b="-509617"/>
            </a:stretch>
          </a:blipFill>
        </p:spPr>
      </p:sp>
      <p:sp>
        <p:nvSpPr>
          <p:cNvPr name="TextBox 15" id="15"/>
          <p:cNvSpPr txBox="true"/>
          <p:nvPr/>
        </p:nvSpPr>
        <p:spPr>
          <a:xfrm rot="0">
            <a:off x="17492295" y="9568113"/>
            <a:ext cx="547464" cy="240591"/>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Open Sans Bold"/>
                <a:ea typeface="Open Sans Bold"/>
                <a:cs typeface="Open Sans Bold"/>
                <a:sym typeface="Open Sans Bold"/>
              </a:rPr>
              <a:t>03</a:t>
            </a:r>
          </a:p>
        </p:txBody>
      </p:sp>
      <p:sp>
        <p:nvSpPr>
          <p:cNvPr name="TextBox 16" id="16"/>
          <p:cNvSpPr txBox="true"/>
          <p:nvPr/>
        </p:nvSpPr>
        <p:spPr>
          <a:xfrm rot="0">
            <a:off x="314781" y="383912"/>
            <a:ext cx="12563759" cy="1820329"/>
          </a:xfrm>
          <a:prstGeom prst="rect">
            <a:avLst/>
          </a:prstGeom>
        </p:spPr>
        <p:txBody>
          <a:bodyPr anchor="t" rtlCol="false" tIns="0" lIns="0" bIns="0" rIns="0">
            <a:spAutoFit/>
          </a:bodyPr>
          <a:lstStyle/>
          <a:p>
            <a:pPr algn="l">
              <a:lnSpc>
                <a:spcPts val="7279"/>
              </a:lnSpc>
            </a:pPr>
            <a:r>
              <a:rPr lang="en-US" sz="5199">
                <a:solidFill>
                  <a:srgbClr val="FFFFFF"/>
                </a:solidFill>
                <a:latin typeface="Lexend Exa"/>
                <a:ea typeface="Lexend Exa"/>
                <a:cs typeface="Lexend Exa"/>
                <a:sym typeface="Lexend Exa"/>
              </a:rPr>
              <a:t>OUR SOLUTIONS AND VALUE</a:t>
            </a:r>
          </a:p>
          <a:p>
            <a:pPr algn="l">
              <a:lnSpc>
                <a:spcPts val="7279"/>
              </a:lnSpc>
            </a:pPr>
            <a:r>
              <a:rPr lang="en-US" sz="5199">
                <a:solidFill>
                  <a:srgbClr val="FFFFFF"/>
                </a:solidFill>
                <a:latin typeface="Lexend Exa"/>
                <a:ea typeface="Lexend Exa"/>
                <a:cs typeface="Lexend Exa"/>
                <a:sym typeface="Lexend Exa"/>
              </a:rPr>
              <a:t>PROPOSITION</a:t>
            </a:r>
          </a:p>
        </p:txBody>
      </p:sp>
      <p:sp>
        <p:nvSpPr>
          <p:cNvPr name="TextBox 17" id="17"/>
          <p:cNvSpPr txBox="true"/>
          <p:nvPr/>
        </p:nvSpPr>
        <p:spPr>
          <a:xfrm rot="0">
            <a:off x="304855" y="2998151"/>
            <a:ext cx="12349296" cy="7062871"/>
          </a:xfrm>
          <a:prstGeom prst="rect">
            <a:avLst/>
          </a:prstGeom>
        </p:spPr>
        <p:txBody>
          <a:bodyPr anchor="t" rtlCol="false" tIns="0" lIns="0" bIns="0" rIns="0">
            <a:spAutoFit/>
          </a:bodyPr>
          <a:lstStyle/>
          <a:p>
            <a:pPr algn="ctr">
              <a:lnSpc>
                <a:spcPts val="6506"/>
              </a:lnSpc>
              <a:spcBef>
                <a:spcPct val="0"/>
              </a:spcBef>
            </a:pPr>
            <a:r>
              <a:rPr lang="en-US" sz="4647">
                <a:solidFill>
                  <a:srgbClr val="FFFFFF"/>
                </a:solidFill>
                <a:latin typeface="Canva Sans Bold"/>
                <a:ea typeface="Canva Sans Bold"/>
                <a:cs typeface="Canva Sans Bold"/>
                <a:sym typeface="Canva Sans Bold"/>
              </a:rPr>
              <a:t>Our solution provides:</a:t>
            </a:r>
          </a:p>
          <a:p>
            <a:pPr algn="l">
              <a:lnSpc>
                <a:spcPts val="5526"/>
              </a:lnSpc>
              <a:spcBef>
                <a:spcPct val="0"/>
              </a:spcBef>
            </a:pPr>
          </a:p>
          <a:p>
            <a:pPr algn="l">
              <a:lnSpc>
                <a:spcPts val="5526"/>
              </a:lnSpc>
              <a:spcBef>
                <a:spcPct val="0"/>
              </a:spcBef>
            </a:pPr>
            <a:r>
              <a:rPr lang="en-US" sz="3947">
                <a:solidFill>
                  <a:srgbClr val="FFFFFF"/>
                </a:solidFill>
                <a:latin typeface="Canva Sans"/>
                <a:ea typeface="Canva Sans"/>
                <a:cs typeface="Canva Sans"/>
                <a:sym typeface="Canva Sans"/>
              </a:rPr>
              <a:t>1. Interactive dashboards for real-time data visualization</a:t>
            </a:r>
          </a:p>
          <a:p>
            <a:pPr algn="l">
              <a:lnSpc>
                <a:spcPts val="5526"/>
              </a:lnSpc>
              <a:spcBef>
                <a:spcPct val="0"/>
              </a:spcBef>
            </a:pPr>
            <a:r>
              <a:rPr lang="en-US" sz="3947">
                <a:solidFill>
                  <a:srgbClr val="FFFFFF"/>
                </a:solidFill>
                <a:latin typeface="Canva Sans"/>
                <a:ea typeface="Canva Sans"/>
                <a:cs typeface="Canva Sans"/>
                <a:sym typeface="Canva Sans"/>
              </a:rPr>
              <a:t>2. Automated reporting and analytics</a:t>
            </a:r>
          </a:p>
          <a:p>
            <a:pPr algn="l">
              <a:lnSpc>
                <a:spcPts val="5526"/>
              </a:lnSpc>
              <a:spcBef>
                <a:spcPct val="0"/>
              </a:spcBef>
            </a:pPr>
            <a:r>
              <a:rPr lang="en-US" sz="3947">
                <a:solidFill>
                  <a:srgbClr val="FFFFFF"/>
                </a:solidFill>
                <a:latin typeface="Canva Sans"/>
                <a:ea typeface="Canva Sans"/>
                <a:cs typeface="Canva Sans"/>
                <a:sym typeface="Canva Sans"/>
              </a:rPr>
              <a:t>3. Customizable metrics and KPIs</a:t>
            </a:r>
          </a:p>
          <a:p>
            <a:pPr algn="l">
              <a:lnSpc>
                <a:spcPts val="5526"/>
              </a:lnSpc>
              <a:spcBef>
                <a:spcPct val="0"/>
              </a:spcBef>
            </a:pPr>
            <a:r>
              <a:rPr lang="en-US" sz="3947">
                <a:solidFill>
                  <a:srgbClr val="FFFFFF"/>
                </a:solidFill>
                <a:latin typeface="Canva Sans"/>
                <a:ea typeface="Canva Sans"/>
                <a:cs typeface="Canva Sans"/>
                <a:sym typeface="Canva Sans"/>
              </a:rPr>
              <a:t>4. Integration with existing HR systems</a:t>
            </a:r>
          </a:p>
          <a:p>
            <a:pPr algn="l">
              <a:lnSpc>
                <a:spcPts val="5526"/>
              </a:lnSpc>
              <a:spcBef>
                <a:spcPct val="0"/>
              </a:spcBef>
            </a:pPr>
            <a:r>
              <a:rPr lang="en-US" sz="3947">
                <a:solidFill>
                  <a:srgbClr val="FFFFFF"/>
                </a:solidFill>
                <a:latin typeface="Canva Sans"/>
                <a:ea typeface="Canva Sans"/>
                <a:cs typeface="Canva Sans"/>
                <a:sym typeface="Canva Sans"/>
              </a:rPr>
              <a:t>5. User-friendly interface for non-technical stakeholders</a:t>
            </a:r>
          </a:p>
          <a:p>
            <a:pPr algn="l">
              <a:lnSpc>
                <a:spcPts val="552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340491"/>
            <a:chOff x="0" y="0"/>
            <a:chExt cx="24384000" cy="3120655"/>
          </a:xfrm>
        </p:grpSpPr>
        <p:pic>
          <p:nvPicPr>
            <p:cNvPr name="Picture 6" id="6"/>
            <p:cNvPicPr>
              <a:picLocks noChangeAspect="true"/>
            </p:cNvPicPr>
            <p:nvPr/>
          </p:nvPicPr>
          <p:blipFill>
            <a:blip r:embed="rId2">
              <a:alphaModFix amt="14000"/>
            </a:blip>
            <a:srcRect l="0" t="45734" r="0" b="45734"/>
            <a:stretch>
              <a:fillRect/>
            </a:stretch>
          </p:blipFill>
          <p:spPr>
            <a:xfrm flipH="false" flipV="false">
              <a:off x="0" y="0"/>
              <a:ext cx="24384000" cy="3120655"/>
            </a:xfrm>
            <a:prstGeom prst="rect">
              <a:avLst/>
            </a:prstGeom>
          </p:spPr>
        </p:pic>
      </p:grpSp>
      <p:sp>
        <p:nvSpPr>
          <p:cNvPr name="TextBox 7" id="7"/>
          <p:cNvSpPr txBox="true"/>
          <p:nvPr/>
        </p:nvSpPr>
        <p:spPr>
          <a:xfrm rot="0">
            <a:off x="252272" y="2981267"/>
            <a:ext cx="7687601" cy="2870278"/>
          </a:xfrm>
          <a:prstGeom prst="rect">
            <a:avLst/>
          </a:prstGeom>
        </p:spPr>
        <p:txBody>
          <a:bodyPr anchor="t" rtlCol="false" tIns="0" lIns="0" bIns="0" rIns="0">
            <a:spAutoFit/>
          </a:bodyPr>
          <a:lstStyle/>
          <a:p>
            <a:pPr algn="l">
              <a:lnSpc>
                <a:spcPts val="3260"/>
              </a:lnSpc>
              <a:spcBef>
                <a:spcPct val="0"/>
              </a:spcBef>
            </a:pPr>
            <a:r>
              <a:rPr lang="en-US" sz="2328">
                <a:solidFill>
                  <a:srgbClr val="2A2E3A"/>
                </a:solidFill>
                <a:latin typeface="Canva Sans Bold"/>
                <a:ea typeface="Canva Sans Bold"/>
                <a:cs typeface="Canva Sans Bold"/>
                <a:sym typeface="Canva Sans Bold"/>
              </a:rPr>
              <a:t>1. Employee Information</a:t>
            </a:r>
          </a:p>
          <a:p>
            <a:pPr algn="l">
              <a:lnSpc>
                <a:spcPts val="3260"/>
              </a:lnSpc>
              <a:spcBef>
                <a:spcPct val="0"/>
              </a:spcBef>
            </a:pPr>
            <a:r>
              <a:rPr lang="en-US" sz="2328">
                <a:solidFill>
                  <a:srgbClr val="2A2E3A"/>
                </a:solidFill>
                <a:latin typeface="Canva Sans Bold"/>
                <a:ea typeface="Canva Sans Bold"/>
                <a:cs typeface="Canva Sans Bold"/>
                <a:sym typeface="Canva Sans Bold"/>
              </a:rPr>
              <a:t>Employee ID: A unique identifier for each employee.</a:t>
            </a:r>
          </a:p>
          <a:p>
            <a:pPr algn="l">
              <a:lnSpc>
                <a:spcPts val="3260"/>
              </a:lnSpc>
              <a:spcBef>
                <a:spcPct val="0"/>
              </a:spcBef>
            </a:pPr>
            <a:r>
              <a:rPr lang="en-US" sz="2328">
                <a:solidFill>
                  <a:srgbClr val="2A2E3A"/>
                </a:solidFill>
                <a:latin typeface="Canva Sans Bold"/>
                <a:ea typeface="Canva Sans Bold"/>
                <a:cs typeface="Canva Sans Bold"/>
                <a:sym typeface="Canva Sans Bold"/>
              </a:rPr>
              <a:t>Name: Full name of the employee.</a:t>
            </a:r>
          </a:p>
          <a:p>
            <a:pPr algn="l">
              <a:lnSpc>
                <a:spcPts val="3260"/>
              </a:lnSpc>
              <a:spcBef>
                <a:spcPct val="0"/>
              </a:spcBef>
            </a:pPr>
            <a:r>
              <a:rPr lang="en-US" sz="2328">
                <a:solidFill>
                  <a:srgbClr val="2A2E3A"/>
                </a:solidFill>
                <a:latin typeface="Canva Sans Bold"/>
                <a:ea typeface="Canva Sans Bold"/>
                <a:cs typeface="Canva Sans Bold"/>
                <a:sym typeface="Canva Sans Bold"/>
              </a:rPr>
              <a:t>Department: The department or team the employee belongs to.</a:t>
            </a:r>
          </a:p>
          <a:p>
            <a:pPr algn="l">
              <a:lnSpc>
                <a:spcPts val="3260"/>
              </a:lnSpc>
              <a:spcBef>
                <a:spcPct val="0"/>
              </a:spcBef>
            </a:pPr>
            <a:r>
              <a:rPr lang="en-US" sz="2328">
                <a:solidFill>
                  <a:srgbClr val="2A2E3A"/>
                </a:solidFill>
                <a:latin typeface="Canva Sans Bold"/>
                <a:ea typeface="Canva Sans Bold"/>
                <a:cs typeface="Canva Sans Bold"/>
                <a:sym typeface="Canva Sans Bold"/>
              </a:rPr>
              <a:t>Job Title: The employee’s job role or title.</a:t>
            </a:r>
          </a:p>
          <a:p>
            <a:pPr algn="l">
              <a:lnSpc>
                <a:spcPts val="3260"/>
              </a:lnSpc>
              <a:spcBef>
                <a:spcPct val="0"/>
              </a:spcBef>
            </a:pPr>
            <a:r>
              <a:rPr lang="en-US" sz="2328">
                <a:solidFill>
                  <a:srgbClr val="2A2E3A"/>
                </a:solidFill>
                <a:latin typeface="Canva Sans Bold"/>
                <a:ea typeface="Canva Sans Bold"/>
                <a:cs typeface="Canva Sans Bold"/>
                <a:sym typeface="Canva Sans Bold"/>
              </a:rPr>
              <a:t>Hire Date: The date the employee was hired.</a:t>
            </a:r>
          </a:p>
        </p:txBody>
      </p:sp>
      <p:sp>
        <p:nvSpPr>
          <p:cNvPr name="TextBox 8" id="8"/>
          <p:cNvSpPr txBox="true"/>
          <p:nvPr/>
        </p:nvSpPr>
        <p:spPr>
          <a:xfrm rot="0">
            <a:off x="252272" y="6275277"/>
            <a:ext cx="7531877" cy="3340147"/>
          </a:xfrm>
          <a:prstGeom prst="rect">
            <a:avLst/>
          </a:prstGeom>
        </p:spPr>
        <p:txBody>
          <a:bodyPr anchor="t" rtlCol="false" tIns="0" lIns="0" bIns="0" rIns="0">
            <a:spAutoFit/>
          </a:bodyPr>
          <a:lstStyle/>
          <a:p>
            <a:pPr algn="l">
              <a:lnSpc>
                <a:spcPts val="3322"/>
              </a:lnSpc>
              <a:spcBef>
                <a:spcPct val="0"/>
              </a:spcBef>
            </a:pPr>
            <a:r>
              <a:rPr lang="en-US" sz="2373">
                <a:solidFill>
                  <a:srgbClr val="2A2E3A"/>
                </a:solidFill>
                <a:latin typeface="Canva Sans Bold"/>
                <a:ea typeface="Canva Sans Bold"/>
                <a:cs typeface="Canva Sans Bold"/>
                <a:sym typeface="Canva Sans Bold"/>
              </a:rPr>
              <a:t>2</a:t>
            </a:r>
            <a:r>
              <a:rPr lang="en-US" sz="2373">
                <a:solidFill>
                  <a:srgbClr val="2A2E3A"/>
                </a:solidFill>
                <a:latin typeface="Canva Sans Bold"/>
                <a:ea typeface="Canva Sans Bold"/>
                <a:cs typeface="Canva Sans Bold"/>
                <a:sym typeface="Canva Sans Bold"/>
              </a:rPr>
              <a:t>. Attendance and Punctuality</a:t>
            </a:r>
          </a:p>
          <a:p>
            <a:pPr algn="l">
              <a:lnSpc>
                <a:spcPts val="3322"/>
              </a:lnSpc>
              <a:spcBef>
                <a:spcPct val="0"/>
              </a:spcBef>
            </a:pPr>
            <a:r>
              <a:rPr lang="en-US" sz="2373">
                <a:solidFill>
                  <a:srgbClr val="2A2E3A"/>
                </a:solidFill>
                <a:latin typeface="Canva Sans Bold"/>
                <a:ea typeface="Canva Sans Bold"/>
                <a:cs typeface="Canva Sans Bold"/>
                <a:sym typeface="Canva Sans Bold"/>
              </a:rPr>
              <a:t>Total Days Present: The total number of days the employee was present during the period being analyzed.</a:t>
            </a:r>
          </a:p>
          <a:p>
            <a:pPr algn="l">
              <a:lnSpc>
                <a:spcPts val="3322"/>
              </a:lnSpc>
              <a:spcBef>
                <a:spcPct val="0"/>
              </a:spcBef>
            </a:pPr>
            <a:r>
              <a:rPr lang="en-US" sz="2373">
                <a:solidFill>
                  <a:srgbClr val="2A2E3A"/>
                </a:solidFill>
                <a:latin typeface="Canva Sans Bold"/>
                <a:ea typeface="Canva Sans Bold"/>
                <a:cs typeface="Canva Sans Bold"/>
                <a:sym typeface="Canva Sans Bold"/>
              </a:rPr>
              <a:t>Total Days Absent: The total number of days the employee was absent, excluding approved leaves.</a:t>
            </a:r>
          </a:p>
          <a:p>
            <a:pPr algn="l">
              <a:lnSpc>
                <a:spcPts val="3322"/>
              </a:lnSpc>
              <a:spcBef>
                <a:spcPct val="0"/>
              </a:spcBef>
            </a:pPr>
            <a:r>
              <a:rPr lang="en-US" sz="2373">
                <a:solidFill>
                  <a:srgbClr val="2A2E3A"/>
                </a:solidFill>
                <a:latin typeface="Canva Sans Bold"/>
                <a:ea typeface="Canva Sans Bold"/>
                <a:cs typeface="Canva Sans Bold"/>
                <a:sym typeface="Canva Sans Bold"/>
              </a:rPr>
              <a:t>Punctuality: Data on how often the employee arrived on time, late, or left early.</a:t>
            </a:r>
          </a:p>
        </p:txBody>
      </p:sp>
      <p:sp>
        <p:nvSpPr>
          <p:cNvPr name="TextBox 9" id="9"/>
          <p:cNvSpPr txBox="true"/>
          <p:nvPr/>
        </p:nvSpPr>
        <p:spPr>
          <a:xfrm rot="0">
            <a:off x="8393896" y="3643167"/>
            <a:ext cx="9894104" cy="5480160"/>
          </a:xfrm>
          <a:prstGeom prst="rect">
            <a:avLst/>
          </a:prstGeom>
        </p:spPr>
        <p:txBody>
          <a:bodyPr anchor="t" rtlCol="false" tIns="0" lIns="0" bIns="0" rIns="0">
            <a:spAutoFit/>
          </a:bodyPr>
          <a:lstStyle/>
          <a:p>
            <a:pPr algn="l">
              <a:lnSpc>
                <a:spcPts val="3038"/>
              </a:lnSpc>
              <a:spcBef>
                <a:spcPct val="0"/>
              </a:spcBef>
            </a:pPr>
            <a:r>
              <a:rPr lang="en-US" sz="2170">
                <a:solidFill>
                  <a:srgbClr val="2A2E3A"/>
                </a:solidFill>
                <a:latin typeface="Canva Sans Bold"/>
                <a:ea typeface="Canva Sans Bold"/>
                <a:cs typeface="Canva Sans Bold"/>
                <a:sym typeface="Canva Sans Bold"/>
              </a:rPr>
              <a:t>3. </a:t>
            </a:r>
            <a:r>
              <a:rPr lang="en-US" sz="2170">
                <a:solidFill>
                  <a:srgbClr val="2A2E3A"/>
                </a:solidFill>
                <a:latin typeface="Canva Sans Bold"/>
                <a:ea typeface="Canva Sans Bold"/>
                <a:cs typeface="Canva Sans Bold"/>
                <a:sym typeface="Canva Sans Bold"/>
              </a:rPr>
              <a:t> Training and Development</a:t>
            </a:r>
          </a:p>
          <a:p>
            <a:pPr algn="l">
              <a:lnSpc>
                <a:spcPts val="3418"/>
              </a:lnSpc>
              <a:spcBef>
                <a:spcPct val="0"/>
              </a:spcBef>
            </a:pPr>
            <a:r>
              <a:rPr lang="en-US" sz="2441">
                <a:solidFill>
                  <a:srgbClr val="2A2E3A"/>
                </a:solidFill>
                <a:latin typeface="Canva Sans Bold"/>
                <a:ea typeface="Canva Sans Bold"/>
                <a:cs typeface="Canva Sans Bold"/>
                <a:sym typeface="Canva Sans Bold"/>
              </a:rPr>
              <a:t>Training Hours Completed: The number of hours the employee spent on training and development.</a:t>
            </a:r>
          </a:p>
          <a:p>
            <a:pPr algn="l">
              <a:lnSpc>
                <a:spcPts val="3418"/>
              </a:lnSpc>
              <a:spcBef>
                <a:spcPct val="0"/>
              </a:spcBef>
            </a:pPr>
            <a:r>
              <a:rPr lang="en-US" sz="2441">
                <a:solidFill>
                  <a:srgbClr val="2A2E3A"/>
                </a:solidFill>
                <a:latin typeface="Canva Sans Bold"/>
                <a:ea typeface="Canva Sans Bold"/>
                <a:cs typeface="Canva Sans Bold"/>
                <a:sym typeface="Canva Sans Bold"/>
              </a:rPr>
              <a:t>Skills Acquired: A list or score indicating new skills or certifications obtained during the period.</a:t>
            </a:r>
          </a:p>
          <a:p>
            <a:pPr algn="l">
              <a:lnSpc>
                <a:spcPts val="3418"/>
              </a:lnSpc>
              <a:spcBef>
                <a:spcPct val="0"/>
              </a:spcBef>
            </a:pPr>
            <a:r>
              <a:rPr lang="en-US" sz="2441">
                <a:solidFill>
                  <a:srgbClr val="2A2E3A"/>
                </a:solidFill>
                <a:latin typeface="Canva Sans Bold"/>
                <a:ea typeface="Canva Sans Bold"/>
                <a:cs typeface="Canva Sans Bold"/>
                <a:sym typeface="Canva Sans Bold"/>
              </a:rPr>
              <a:t>Training Effectiveness: Scores or feedback on the impact of training on employee performance.</a:t>
            </a:r>
          </a:p>
          <a:p>
            <a:pPr algn="l">
              <a:lnSpc>
                <a:spcPts val="3418"/>
              </a:lnSpc>
              <a:spcBef>
                <a:spcPct val="0"/>
              </a:spcBef>
            </a:pPr>
            <a:r>
              <a:rPr lang="en-US" sz="2441">
                <a:solidFill>
                  <a:srgbClr val="2A2E3A"/>
                </a:solidFill>
                <a:latin typeface="Canva Sans Bold"/>
                <a:ea typeface="Canva Sans Bold"/>
                <a:cs typeface="Canva Sans Bold"/>
                <a:sym typeface="Canva Sans Bold"/>
              </a:rPr>
              <a:t> </a:t>
            </a:r>
          </a:p>
          <a:p>
            <a:pPr algn="l">
              <a:lnSpc>
                <a:spcPts val="3418"/>
              </a:lnSpc>
              <a:spcBef>
                <a:spcPct val="0"/>
              </a:spcBef>
            </a:pPr>
            <a:r>
              <a:rPr lang="en-US" sz="2441">
                <a:solidFill>
                  <a:srgbClr val="2A2E3A"/>
                </a:solidFill>
                <a:latin typeface="Canva Sans Bold"/>
                <a:ea typeface="Canva Sans Bold"/>
                <a:cs typeface="Canva Sans Bold"/>
                <a:sym typeface="Canva Sans Bold"/>
              </a:rPr>
              <a:t>4. Peer and Manager Feedback</a:t>
            </a:r>
          </a:p>
          <a:p>
            <a:pPr algn="l">
              <a:lnSpc>
                <a:spcPts val="3418"/>
              </a:lnSpc>
              <a:spcBef>
                <a:spcPct val="0"/>
              </a:spcBef>
            </a:pPr>
            <a:r>
              <a:rPr lang="en-US" sz="2441">
                <a:solidFill>
                  <a:srgbClr val="2A2E3A"/>
                </a:solidFill>
                <a:latin typeface="Canva Sans Bold"/>
                <a:ea typeface="Canva Sans Bold"/>
                <a:cs typeface="Canva Sans Bold"/>
                <a:sym typeface="Canva Sans Bold"/>
              </a:rPr>
              <a:t>360-Degree Feedback: Aggregate scores from peer reviews, self-assessments, and manager evaluations.</a:t>
            </a:r>
          </a:p>
          <a:p>
            <a:pPr algn="l">
              <a:lnSpc>
                <a:spcPts val="3418"/>
              </a:lnSpc>
              <a:spcBef>
                <a:spcPct val="0"/>
              </a:spcBef>
            </a:pPr>
            <a:r>
              <a:rPr lang="en-US" sz="2441">
                <a:solidFill>
                  <a:srgbClr val="2A2E3A"/>
                </a:solidFill>
                <a:latin typeface="Canva Sans Bold"/>
                <a:ea typeface="Canva Sans Bold"/>
                <a:cs typeface="Canva Sans Bold"/>
                <a:sym typeface="Canva Sans Bold"/>
              </a:rPr>
              <a:t>Performance Reviews: Scores and comments from formal performance evaluations conducted by managers.</a:t>
            </a:r>
          </a:p>
        </p:txBody>
      </p:sp>
      <p:sp>
        <p:nvSpPr>
          <p:cNvPr name="TextBox 10" id="10"/>
          <p:cNvSpPr txBox="true"/>
          <p:nvPr/>
        </p:nvSpPr>
        <p:spPr>
          <a:xfrm rot="0">
            <a:off x="0" y="310773"/>
            <a:ext cx="18288000" cy="1557019"/>
          </a:xfrm>
          <a:prstGeom prst="rect">
            <a:avLst/>
          </a:prstGeom>
        </p:spPr>
        <p:txBody>
          <a:bodyPr anchor="t" rtlCol="false" tIns="0" lIns="0" bIns="0" rIns="0">
            <a:spAutoFit/>
          </a:bodyPr>
          <a:lstStyle/>
          <a:p>
            <a:pPr algn="ctr">
              <a:lnSpc>
                <a:spcPts val="12880"/>
              </a:lnSpc>
            </a:pPr>
            <a:r>
              <a:rPr lang="en-US" sz="9200">
                <a:solidFill>
                  <a:srgbClr val="FFFFFF"/>
                </a:solidFill>
                <a:latin typeface="Lexend Giga"/>
                <a:ea typeface="Lexend Giga"/>
                <a:cs typeface="Lexend Giga"/>
                <a:sym typeface="Lexend Giga"/>
              </a:rPr>
              <a:t>DATA DESCRIPTION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19795" y="-548676"/>
            <a:ext cx="33492670" cy="13240005"/>
          </a:xfrm>
          <a:custGeom>
            <a:avLst/>
            <a:gdLst/>
            <a:ahLst/>
            <a:cxnLst/>
            <a:rect r="r" b="b" t="t" l="l"/>
            <a:pathLst>
              <a:path h="13240005" w="33492670">
                <a:moveTo>
                  <a:pt x="0" y="0"/>
                </a:moveTo>
                <a:lnTo>
                  <a:pt x="33492670" y="0"/>
                </a:lnTo>
                <a:lnTo>
                  <a:pt x="33492670" y="13240005"/>
                </a:lnTo>
                <a:lnTo>
                  <a:pt x="0" y="13240005"/>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15062125" y="8656634"/>
            <a:ext cx="1514833" cy="1225638"/>
          </a:xfrm>
          <a:custGeom>
            <a:avLst/>
            <a:gdLst/>
            <a:ahLst/>
            <a:cxnLst/>
            <a:rect r="r" b="b" t="t" l="l"/>
            <a:pathLst>
              <a:path h="1225638" w="1514833">
                <a:moveTo>
                  <a:pt x="0" y="0"/>
                </a:moveTo>
                <a:lnTo>
                  <a:pt x="1514833" y="0"/>
                </a:lnTo>
                <a:lnTo>
                  <a:pt x="1514833" y="1225638"/>
                </a:lnTo>
                <a:lnTo>
                  <a:pt x="0" y="1225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35328" y="2262759"/>
            <a:ext cx="1247944" cy="1247944"/>
          </a:xfrm>
          <a:custGeom>
            <a:avLst/>
            <a:gdLst/>
            <a:ahLst/>
            <a:cxnLst/>
            <a:rect r="r" b="b" t="t" l="l"/>
            <a:pathLst>
              <a:path h="1247944" w="1247944">
                <a:moveTo>
                  <a:pt x="0" y="0"/>
                </a:moveTo>
                <a:lnTo>
                  <a:pt x="1247944" y="0"/>
                </a:lnTo>
                <a:lnTo>
                  <a:pt x="1247944" y="1247944"/>
                </a:lnTo>
                <a:lnTo>
                  <a:pt x="0" y="12479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816163" y="3895556"/>
            <a:ext cx="1292597" cy="1247944"/>
          </a:xfrm>
          <a:custGeom>
            <a:avLst/>
            <a:gdLst/>
            <a:ahLst/>
            <a:cxnLst/>
            <a:rect r="r" b="b" t="t" l="l"/>
            <a:pathLst>
              <a:path h="1247944" w="1292597">
                <a:moveTo>
                  <a:pt x="0" y="0"/>
                </a:moveTo>
                <a:lnTo>
                  <a:pt x="1292597" y="0"/>
                </a:lnTo>
                <a:lnTo>
                  <a:pt x="1292597" y="1247944"/>
                </a:lnTo>
                <a:lnTo>
                  <a:pt x="0" y="12479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816163" y="5422395"/>
            <a:ext cx="1287747" cy="1247944"/>
          </a:xfrm>
          <a:custGeom>
            <a:avLst/>
            <a:gdLst/>
            <a:ahLst/>
            <a:cxnLst/>
            <a:rect r="r" b="b" t="t" l="l"/>
            <a:pathLst>
              <a:path h="1247944" w="1287747">
                <a:moveTo>
                  <a:pt x="0" y="0"/>
                </a:moveTo>
                <a:lnTo>
                  <a:pt x="1287746" y="0"/>
                </a:lnTo>
                <a:lnTo>
                  <a:pt x="1287746" y="1247943"/>
                </a:lnTo>
                <a:lnTo>
                  <a:pt x="0" y="12479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270778" y="3907905"/>
            <a:ext cx="1364551" cy="1247944"/>
          </a:xfrm>
          <a:custGeom>
            <a:avLst/>
            <a:gdLst/>
            <a:ahLst/>
            <a:cxnLst/>
            <a:rect r="r" b="b" t="t" l="l"/>
            <a:pathLst>
              <a:path h="1247944" w="1364551">
                <a:moveTo>
                  <a:pt x="0" y="0"/>
                </a:moveTo>
                <a:lnTo>
                  <a:pt x="1364550" y="0"/>
                </a:lnTo>
                <a:lnTo>
                  <a:pt x="1364550" y="1247944"/>
                </a:lnTo>
                <a:lnTo>
                  <a:pt x="0" y="12479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534784" y="7245619"/>
            <a:ext cx="1247944" cy="1247944"/>
          </a:xfrm>
          <a:custGeom>
            <a:avLst/>
            <a:gdLst/>
            <a:ahLst/>
            <a:cxnLst/>
            <a:rect r="r" b="b" t="t" l="l"/>
            <a:pathLst>
              <a:path h="1247944" w="1247944">
                <a:moveTo>
                  <a:pt x="0" y="0"/>
                </a:moveTo>
                <a:lnTo>
                  <a:pt x="1247943" y="0"/>
                </a:lnTo>
                <a:lnTo>
                  <a:pt x="1247943" y="1247943"/>
                </a:lnTo>
                <a:lnTo>
                  <a:pt x="0" y="12479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894264" y="7245619"/>
            <a:ext cx="1214496" cy="1225638"/>
          </a:xfrm>
          <a:custGeom>
            <a:avLst/>
            <a:gdLst/>
            <a:ahLst/>
            <a:cxnLst/>
            <a:rect r="r" b="b" t="t" l="l"/>
            <a:pathLst>
              <a:path h="1225638" w="1214496">
                <a:moveTo>
                  <a:pt x="0" y="0"/>
                </a:moveTo>
                <a:lnTo>
                  <a:pt x="1214496" y="0"/>
                </a:lnTo>
                <a:lnTo>
                  <a:pt x="1214496" y="1225638"/>
                </a:lnTo>
                <a:lnTo>
                  <a:pt x="0" y="12256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5350996" y="2262759"/>
            <a:ext cx="937092" cy="1247944"/>
          </a:xfrm>
          <a:custGeom>
            <a:avLst/>
            <a:gdLst/>
            <a:ahLst/>
            <a:cxnLst/>
            <a:rect r="r" b="b" t="t" l="l"/>
            <a:pathLst>
              <a:path h="1247944" w="937092">
                <a:moveTo>
                  <a:pt x="0" y="0"/>
                </a:moveTo>
                <a:lnTo>
                  <a:pt x="937092" y="0"/>
                </a:lnTo>
                <a:lnTo>
                  <a:pt x="937092" y="1247944"/>
                </a:lnTo>
                <a:lnTo>
                  <a:pt x="0" y="12479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835067" y="8634328"/>
            <a:ext cx="1254788" cy="1247944"/>
          </a:xfrm>
          <a:custGeom>
            <a:avLst/>
            <a:gdLst/>
            <a:ahLst/>
            <a:cxnLst/>
            <a:rect r="r" b="b" t="t" l="l"/>
            <a:pathLst>
              <a:path h="1247944" w="1254788">
                <a:moveTo>
                  <a:pt x="0" y="0"/>
                </a:moveTo>
                <a:lnTo>
                  <a:pt x="1254788" y="0"/>
                </a:lnTo>
                <a:lnTo>
                  <a:pt x="1254788" y="1247944"/>
                </a:lnTo>
                <a:lnTo>
                  <a:pt x="0" y="12479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5407720" y="5553052"/>
            <a:ext cx="880367" cy="1247944"/>
          </a:xfrm>
          <a:custGeom>
            <a:avLst/>
            <a:gdLst/>
            <a:ahLst/>
            <a:cxnLst/>
            <a:rect r="r" b="b" t="t" l="l"/>
            <a:pathLst>
              <a:path h="1247944" w="880367">
                <a:moveTo>
                  <a:pt x="0" y="0"/>
                </a:moveTo>
                <a:lnTo>
                  <a:pt x="880368" y="0"/>
                </a:lnTo>
                <a:lnTo>
                  <a:pt x="880368" y="1247943"/>
                </a:lnTo>
                <a:lnTo>
                  <a:pt x="0" y="124794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3" id="13"/>
          <p:cNvSpPr txBox="true"/>
          <p:nvPr/>
        </p:nvSpPr>
        <p:spPr>
          <a:xfrm rot="0">
            <a:off x="206183" y="1926077"/>
            <a:ext cx="15144813" cy="8454268"/>
          </a:xfrm>
          <a:prstGeom prst="rect">
            <a:avLst/>
          </a:prstGeom>
        </p:spPr>
        <p:txBody>
          <a:bodyPr anchor="t" rtlCol="false" tIns="0" lIns="0" bIns="0" rIns="0">
            <a:spAutoFit/>
          </a:bodyPr>
          <a:lstStyle/>
          <a:p>
            <a:pPr algn="l">
              <a:lnSpc>
                <a:spcPts val="2841"/>
              </a:lnSpc>
              <a:spcBef>
                <a:spcPct val="0"/>
              </a:spcBef>
            </a:pPr>
            <a:r>
              <a:rPr lang="en-US" sz="2029">
                <a:solidFill>
                  <a:srgbClr val="FFFFFF"/>
                </a:solidFill>
                <a:latin typeface="Canva Sans Bold"/>
                <a:ea typeface="Canva Sans Bold"/>
                <a:cs typeface="Canva Sans Bold"/>
                <a:sym typeface="Canva Sans Bold"/>
              </a:rPr>
              <a:t>Incorporating a "Wow" factor into your employee performance analysis in Excel involves going beyond standard data reporting to deliver insights and visualizations that are both impactful and user-friendly. Here’s how you can achieve that:</a:t>
            </a:r>
          </a:p>
          <a:p>
            <a:pPr algn="l">
              <a:lnSpc>
                <a:spcPts val="2841"/>
              </a:lnSpc>
              <a:spcBef>
                <a:spcPct val="0"/>
              </a:spcBef>
            </a:pPr>
            <a:r>
              <a:rPr lang="en-US" sz="2029">
                <a:solidFill>
                  <a:srgbClr val="FFFFFF"/>
                </a:solidFill>
                <a:latin typeface="Canva Sans Bold"/>
                <a:ea typeface="Canva Sans Bold"/>
                <a:cs typeface="Canva Sans Bold"/>
                <a:sym typeface="Canva Sans Bold"/>
              </a:rPr>
              <a:t>1. Interactive Dashboards</a:t>
            </a:r>
          </a:p>
          <a:p>
            <a:pPr algn="l">
              <a:lnSpc>
                <a:spcPts val="2841"/>
              </a:lnSpc>
              <a:spcBef>
                <a:spcPct val="0"/>
              </a:spcBef>
            </a:pPr>
            <a:r>
              <a:rPr lang="en-US" sz="2029">
                <a:solidFill>
                  <a:srgbClr val="FFFFFF"/>
                </a:solidFill>
                <a:latin typeface="Canva Sans Bold"/>
                <a:ea typeface="Canva Sans Bold"/>
                <a:cs typeface="Canva Sans Bold"/>
                <a:sym typeface="Canva Sans Bold"/>
              </a:rPr>
              <a:t>Dynamic Charts and Graphs: Use Excel's PivotTables and PivotCharts to create interactive charts that allow managers to filter data by employee, department, time period, or performance metric.</a:t>
            </a:r>
          </a:p>
          <a:p>
            <a:pPr algn="l">
              <a:lnSpc>
                <a:spcPts val="2841"/>
              </a:lnSpc>
              <a:spcBef>
                <a:spcPct val="0"/>
              </a:spcBef>
            </a:pPr>
            <a:r>
              <a:rPr lang="en-US" sz="2029">
                <a:solidFill>
                  <a:srgbClr val="FFFFFF"/>
                </a:solidFill>
                <a:latin typeface="Canva Sans Bold"/>
                <a:ea typeface="Canva Sans Bold"/>
                <a:cs typeface="Canva Sans Bold"/>
                <a:sym typeface="Canva Sans Bold"/>
              </a:rPr>
              <a:t>Slicers and Timelines: Add slicers and timelines to your dashboards for easy filtering and data navigation. This will enable users to view performance trends over time or compare different employees with just a few clicks.</a:t>
            </a:r>
          </a:p>
          <a:p>
            <a:pPr algn="l">
              <a:lnSpc>
                <a:spcPts val="2841"/>
              </a:lnSpc>
              <a:spcBef>
                <a:spcPct val="0"/>
              </a:spcBef>
            </a:pPr>
            <a:r>
              <a:rPr lang="en-US" sz="2029">
                <a:solidFill>
                  <a:srgbClr val="FFFFFF"/>
                </a:solidFill>
                <a:latin typeface="Canva Sans Bold"/>
                <a:ea typeface="Canva Sans Bold"/>
                <a:cs typeface="Canva Sans Bold"/>
                <a:sym typeface="Canva Sans Bold"/>
              </a:rPr>
              <a:t>KPI Gauges: Implement gauge charts to visually represent how employees are performing against set targets. These can provide a quick, intuitive view of who is exceeding expectations and who might need support.</a:t>
            </a:r>
          </a:p>
          <a:p>
            <a:pPr algn="l">
              <a:lnSpc>
                <a:spcPts val="2841"/>
              </a:lnSpc>
              <a:spcBef>
                <a:spcPct val="0"/>
              </a:spcBef>
            </a:pPr>
            <a:r>
              <a:rPr lang="en-US" sz="2029">
                <a:solidFill>
                  <a:srgbClr val="FFFFFF"/>
                </a:solidFill>
                <a:latin typeface="Canva Sans Bold"/>
                <a:ea typeface="Canva Sans Bold"/>
                <a:cs typeface="Canva Sans Bold"/>
                <a:sym typeface="Canva Sans Bold"/>
              </a:rPr>
              <a:t>2. Automated Insights</a:t>
            </a:r>
          </a:p>
          <a:p>
            <a:pPr algn="l">
              <a:lnSpc>
                <a:spcPts val="2841"/>
              </a:lnSpc>
              <a:spcBef>
                <a:spcPct val="0"/>
              </a:spcBef>
            </a:pPr>
            <a:r>
              <a:rPr lang="en-US" sz="2029">
                <a:solidFill>
                  <a:srgbClr val="FFFFFF"/>
                </a:solidFill>
                <a:latin typeface="Canva Sans Bold"/>
                <a:ea typeface="Canva Sans Bold"/>
                <a:cs typeface="Canva Sans Bold"/>
                <a:sym typeface="Canva Sans Bold"/>
              </a:rPr>
              <a:t>Conditional Formatting for Highlights: Use conditional formatting to automatically highlight top performers, underperformers, and critical trends in real time. For example, you could use color-coding to show employees who consistently exceed their KPIs in green and those who fall short in red.</a:t>
            </a:r>
          </a:p>
          <a:p>
            <a:pPr algn="l">
              <a:lnSpc>
                <a:spcPts val="2841"/>
              </a:lnSpc>
              <a:spcBef>
                <a:spcPct val="0"/>
              </a:spcBef>
            </a:pPr>
            <a:r>
              <a:rPr lang="en-US" sz="2029">
                <a:solidFill>
                  <a:srgbClr val="FFFFFF"/>
                </a:solidFill>
                <a:latin typeface="Canva Sans Bold"/>
                <a:ea typeface="Canva Sans Bold"/>
                <a:cs typeface="Canva Sans Bold"/>
                <a:sym typeface="Canva Sans Bold"/>
              </a:rPr>
              <a:t>Automated Summary Reports: Create automated summary reports that generate key insights at the click of a button. For instance, you could use Excel macros to compile a monthly performance review for each employee, complete with charts and key metrics.</a:t>
            </a:r>
          </a:p>
          <a:p>
            <a:pPr algn="l">
              <a:lnSpc>
                <a:spcPts val="2841"/>
              </a:lnSpc>
              <a:spcBef>
                <a:spcPct val="0"/>
              </a:spcBef>
            </a:pPr>
            <a:r>
              <a:rPr lang="en-US" sz="2029">
                <a:solidFill>
                  <a:srgbClr val="FFFFFF"/>
                </a:solidFill>
                <a:latin typeface="Canva Sans Bold"/>
                <a:ea typeface="Canva Sans Bold"/>
                <a:cs typeface="Canva Sans Bold"/>
                <a:sym typeface="Canva Sans Bold"/>
              </a:rPr>
              <a:t>3. Predictive Analysis</a:t>
            </a:r>
          </a:p>
          <a:p>
            <a:pPr algn="l">
              <a:lnSpc>
                <a:spcPts val="2841"/>
              </a:lnSpc>
              <a:spcBef>
                <a:spcPct val="0"/>
              </a:spcBef>
            </a:pPr>
            <a:r>
              <a:rPr lang="en-US" sz="2029">
                <a:solidFill>
                  <a:srgbClr val="FFFFFF"/>
                </a:solidFill>
                <a:latin typeface="Canva Sans Bold"/>
                <a:ea typeface="Canva Sans Bold"/>
                <a:cs typeface="Canva Sans Bold"/>
                <a:sym typeface="Canva Sans Bold"/>
              </a:rPr>
              <a:t>Trend Analysis with Forecasting: Utilize Excel’s forecasting tools to predict future performance based on historical data. This can help management anticipate potential issues or identify upcoming stars in the workforce.</a:t>
            </a:r>
          </a:p>
          <a:p>
            <a:pPr algn="l">
              <a:lnSpc>
                <a:spcPts val="2841"/>
              </a:lnSpc>
              <a:spcBef>
                <a:spcPct val="0"/>
              </a:spcBef>
            </a:pPr>
            <a:r>
              <a:rPr lang="en-US" sz="2029">
                <a:solidFill>
                  <a:srgbClr val="FFFFFF"/>
                </a:solidFill>
                <a:latin typeface="Canva Sans Bold"/>
                <a:ea typeface="Canva Sans Bold"/>
                <a:cs typeface="Canva Sans Bold"/>
                <a:sym typeface="Canva Sans Bold"/>
              </a:rPr>
              <a:t>Correlation and Regression Analysis: Use Excel’s Data Analysis Toolpak to perform correlation and regression analysis. For example, you can identify the relationship between training hours and performance improvements, providing actionable insights for future employee development strategies.</a:t>
            </a:r>
          </a:p>
          <a:p>
            <a:pPr algn="l">
              <a:lnSpc>
                <a:spcPts val="2841"/>
              </a:lnSpc>
              <a:spcBef>
                <a:spcPct val="0"/>
              </a:spcBef>
            </a:pPr>
          </a:p>
        </p:txBody>
      </p:sp>
      <p:sp>
        <p:nvSpPr>
          <p:cNvPr name="TextBox 14" id="14"/>
          <p:cNvSpPr txBox="true"/>
          <p:nvPr/>
        </p:nvSpPr>
        <p:spPr>
          <a:xfrm rot="0">
            <a:off x="-652956" y="360092"/>
            <a:ext cx="20312387" cy="853454"/>
          </a:xfrm>
          <a:prstGeom prst="rect">
            <a:avLst/>
          </a:prstGeom>
        </p:spPr>
        <p:txBody>
          <a:bodyPr anchor="t" rtlCol="false" tIns="0" lIns="0" bIns="0" rIns="0">
            <a:spAutoFit/>
          </a:bodyPr>
          <a:lstStyle/>
          <a:p>
            <a:pPr algn="ctr">
              <a:lnSpc>
                <a:spcPts val="7034"/>
              </a:lnSpc>
            </a:pPr>
            <a:r>
              <a:rPr lang="en-US" sz="5024">
                <a:solidFill>
                  <a:srgbClr val="FFFFFF"/>
                </a:solidFill>
                <a:latin typeface="Lexend Exa"/>
                <a:ea typeface="Lexend Exa"/>
                <a:cs typeface="Lexend Exa"/>
                <a:sym typeface="Lexend Exa"/>
              </a:rPr>
              <a:t>THE “WOW” IN OUR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DAGPVnYATKk</dc:identifier>
  <dcterms:modified xsi:type="dcterms:W3CDTF">2011-08-01T06:04:30Z</dcterms:modified>
  <cp:revision>1</cp:revision>
  <dc:title>Company Profile Presentation</dc:title>
</cp:coreProperties>
</file>